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24"/>
  </p:notesMasterIdLst>
  <p:sldIdLst>
    <p:sldId id="256" r:id="rId2"/>
    <p:sldId id="305" r:id="rId3"/>
    <p:sldId id="316" r:id="rId4"/>
    <p:sldId id="311" r:id="rId5"/>
    <p:sldId id="329" r:id="rId6"/>
    <p:sldId id="328" r:id="rId7"/>
    <p:sldId id="307" r:id="rId8"/>
    <p:sldId id="315" r:id="rId9"/>
    <p:sldId id="298" r:id="rId10"/>
    <p:sldId id="330" r:id="rId11"/>
    <p:sldId id="331" r:id="rId12"/>
    <p:sldId id="332" r:id="rId13"/>
    <p:sldId id="317" r:id="rId14"/>
    <p:sldId id="313" r:id="rId15"/>
    <p:sldId id="319" r:id="rId16"/>
    <p:sldId id="320" r:id="rId17"/>
    <p:sldId id="321" r:id="rId18"/>
    <p:sldId id="322" r:id="rId19"/>
    <p:sldId id="323" r:id="rId20"/>
    <p:sldId id="327" r:id="rId21"/>
    <p:sldId id="314" r:id="rId22"/>
    <p:sldId id="273"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CEC"/>
    <a:srgbClr val="273C19"/>
    <a:srgbClr val="50647F"/>
    <a:srgbClr val="4A2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2" autoAdjust="0"/>
    <p:restoredTop sz="94660"/>
  </p:normalViewPr>
  <p:slideViewPr>
    <p:cSldViewPr snapToGrid="0">
      <p:cViewPr varScale="1">
        <p:scale>
          <a:sx n="105" d="100"/>
          <a:sy n="105" d="100"/>
        </p:scale>
        <p:origin x="74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Lemon" userId="b5a5fb99-b286-4a85-b19d-23878ada7100" providerId="ADAL" clId="{9C920E14-5945-4BD0-9E92-CC8AA03C8A20}"/>
    <pc:docChg chg="mod modSld">
      <pc:chgData name="Becky Lemon" userId="b5a5fb99-b286-4a85-b19d-23878ada7100" providerId="ADAL" clId="{9C920E14-5945-4BD0-9E92-CC8AA03C8A20}" dt="2025-12-09T16:46:23.306" v="15" actId="20577"/>
      <pc:docMkLst>
        <pc:docMk/>
      </pc:docMkLst>
      <pc:sldChg chg="modSp mod">
        <pc:chgData name="Becky Lemon" userId="b5a5fb99-b286-4a85-b19d-23878ada7100" providerId="ADAL" clId="{9C920E14-5945-4BD0-9E92-CC8AA03C8A20}" dt="2025-12-09T16:46:23.306" v="15" actId="20577"/>
        <pc:sldMkLst>
          <pc:docMk/>
          <pc:sldMk cId="2933220505" sldId="256"/>
        </pc:sldMkLst>
        <pc:spChg chg="mod">
          <ac:chgData name="Becky Lemon" userId="b5a5fb99-b286-4a85-b19d-23878ada7100" providerId="ADAL" clId="{9C920E14-5945-4BD0-9E92-CC8AA03C8A20}" dt="2025-12-09T16:46:23.306" v="15" actId="20577"/>
          <ac:spMkLst>
            <pc:docMk/>
            <pc:sldMk cId="2933220505" sldId="256"/>
            <ac:spMk id="16" creationId="{7848FF25-7414-8949-8B00-09E413D0F548}"/>
          </ac:spMkLst>
        </pc:spChg>
        <pc:spChg chg="mod">
          <ac:chgData name="Becky Lemon" userId="b5a5fb99-b286-4a85-b19d-23878ada7100" providerId="ADAL" clId="{9C920E14-5945-4BD0-9E92-CC8AA03C8A20}" dt="2025-12-09T16:46:03.415" v="1" actId="20577"/>
          <ac:spMkLst>
            <pc:docMk/>
            <pc:sldMk cId="2933220505" sldId="256"/>
            <ac:spMk id="17" creationId="{22C300E6-E27C-DA43-B489-742A3083C7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960652EA-95AD-4D33-B0EF-3ABD772A6E49}" type="datetimeFigureOut">
              <a:rPr lang="en-US" smtClean="0"/>
              <a:t>6/23/2026</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79A19491-0C46-4AB5-B2B9-C05D2AE48AD5}" type="slidenum">
              <a:rPr lang="en-US" smtClean="0"/>
              <a:t>‹#›</a:t>
            </a:fld>
            <a:endParaRPr lang="en-US" dirty="0"/>
          </a:p>
        </p:txBody>
      </p:sp>
    </p:spTree>
    <p:extLst>
      <p:ext uri="{BB962C8B-B14F-4D97-AF65-F5344CB8AC3E}">
        <p14:creationId xmlns:p14="http://schemas.microsoft.com/office/powerpoint/2010/main" val="72417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19491-0C46-4AB5-B2B9-C05D2AE48AD5}" type="slidenum">
              <a:rPr lang="en-US" smtClean="0"/>
              <a:t>1</a:t>
            </a:fld>
            <a:endParaRPr lang="en-US" dirty="0"/>
          </a:p>
        </p:txBody>
      </p:sp>
    </p:spTree>
    <p:extLst>
      <p:ext uri="{BB962C8B-B14F-4D97-AF65-F5344CB8AC3E}">
        <p14:creationId xmlns:p14="http://schemas.microsoft.com/office/powerpoint/2010/main" val="26440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A1F7-ECA8-A040-B3BC-767BB9F3E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5D121-AD87-CD4D-8EC0-607AC028E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710EE-7A8E-524C-8422-BCD3041E643A}"/>
              </a:ext>
            </a:extLst>
          </p:cNvPr>
          <p:cNvSpPr>
            <a:spLocks noGrp="1"/>
          </p:cNvSpPr>
          <p:nvPr>
            <p:ph type="dt" sz="half" idx="10"/>
          </p:nvPr>
        </p:nvSpPr>
        <p:spPr/>
        <p:txBody>
          <a:bodyPr/>
          <a:lstStyle/>
          <a:p>
            <a:fld id="{8E896166-481A-492F-9CDC-CA342DE46B63}" type="datetime1">
              <a:rPr lang="en-US" smtClean="0"/>
              <a:t>6/23/2026</a:t>
            </a:fld>
            <a:endParaRPr lang="en-US" dirty="0"/>
          </a:p>
        </p:txBody>
      </p:sp>
      <p:sp>
        <p:nvSpPr>
          <p:cNvPr id="5" name="Footer Placeholder 4">
            <a:extLst>
              <a:ext uri="{FF2B5EF4-FFF2-40B4-BE49-F238E27FC236}">
                <a16:creationId xmlns:a16="http://schemas.microsoft.com/office/drawing/2014/main" id="{8C846230-54C3-1246-899E-E38F23F37E97}"/>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AC9EE78A-82B0-DB46-AC04-EF54D8D2F2C1}"/>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71545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47CD-AC75-4241-9B0F-1983FC78C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882857-5A49-1448-BF40-6276C52E6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F1371-14F0-094F-A79E-917F27192C1F}"/>
              </a:ext>
            </a:extLst>
          </p:cNvPr>
          <p:cNvSpPr>
            <a:spLocks noGrp="1"/>
          </p:cNvSpPr>
          <p:nvPr>
            <p:ph type="dt" sz="half" idx="10"/>
          </p:nvPr>
        </p:nvSpPr>
        <p:spPr/>
        <p:txBody>
          <a:bodyPr/>
          <a:lstStyle/>
          <a:p>
            <a:fld id="{432B5AFF-5BA0-4657-BA0A-DDA74D35621F}" type="datetime1">
              <a:rPr lang="en-US" smtClean="0"/>
              <a:t>6/23/2026</a:t>
            </a:fld>
            <a:endParaRPr lang="en-US" dirty="0"/>
          </a:p>
        </p:txBody>
      </p:sp>
      <p:sp>
        <p:nvSpPr>
          <p:cNvPr id="5" name="Footer Placeholder 4">
            <a:extLst>
              <a:ext uri="{FF2B5EF4-FFF2-40B4-BE49-F238E27FC236}">
                <a16:creationId xmlns:a16="http://schemas.microsoft.com/office/drawing/2014/main" id="{247FABAB-E26C-364E-A322-D6E5FB3360CB}"/>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1F0FC98E-04A7-BB4A-815C-50382C2CB052}"/>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73087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F250B-DC68-5246-B6EF-D676795540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16A49-35DF-F040-97C9-02433289A1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C9917-009E-DB45-AD1B-11A73D287BC1}"/>
              </a:ext>
            </a:extLst>
          </p:cNvPr>
          <p:cNvSpPr>
            <a:spLocks noGrp="1"/>
          </p:cNvSpPr>
          <p:nvPr>
            <p:ph type="dt" sz="half" idx="10"/>
          </p:nvPr>
        </p:nvSpPr>
        <p:spPr/>
        <p:txBody>
          <a:bodyPr/>
          <a:lstStyle/>
          <a:p>
            <a:fld id="{D81E953E-F096-47BB-BAEB-D9DE6FC7B5F7}" type="datetime1">
              <a:rPr lang="en-US" smtClean="0"/>
              <a:t>6/23/2026</a:t>
            </a:fld>
            <a:endParaRPr lang="en-US" dirty="0"/>
          </a:p>
        </p:txBody>
      </p:sp>
      <p:sp>
        <p:nvSpPr>
          <p:cNvPr id="5" name="Footer Placeholder 4">
            <a:extLst>
              <a:ext uri="{FF2B5EF4-FFF2-40B4-BE49-F238E27FC236}">
                <a16:creationId xmlns:a16="http://schemas.microsoft.com/office/drawing/2014/main" id="{2263BB67-BA94-0247-8679-A66637388776}"/>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3F5AFBF-F366-4A46-BD59-E919196034C9}"/>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21957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38A2-47E3-7B4E-BB15-63559C609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97B2D-7770-EB4F-A550-665FD3A33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C64C0-5870-6A46-8F0C-9D05B4294234}"/>
              </a:ext>
            </a:extLst>
          </p:cNvPr>
          <p:cNvSpPr>
            <a:spLocks noGrp="1"/>
          </p:cNvSpPr>
          <p:nvPr>
            <p:ph type="dt" sz="half" idx="10"/>
          </p:nvPr>
        </p:nvSpPr>
        <p:spPr/>
        <p:txBody>
          <a:bodyPr/>
          <a:lstStyle/>
          <a:p>
            <a:fld id="{96AAEB58-77F6-40A5-9AA0-48FA4E97A0D2}" type="datetime1">
              <a:rPr lang="en-US" smtClean="0"/>
              <a:t>6/23/2026</a:t>
            </a:fld>
            <a:endParaRPr lang="en-US" dirty="0"/>
          </a:p>
        </p:txBody>
      </p:sp>
      <p:sp>
        <p:nvSpPr>
          <p:cNvPr id="5" name="Footer Placeholder 4">
            <a:extLst>
              <a:ext uri="{FF2B5EF4-FFF2-40B4-BE49-F238E27FC236}">
                <a16:creationId xmlns:a16="http://schemas.microsoft.com/office/drawing/2014/main" id="{9CD9904A-15B5-9E41-8FA9-D40BE8C49D4E}"/>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7402E93F-B2A9-8E43-A4A8-5B0B7215AA91}"/>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14760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5320-7145-D248-A911-1D778F403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7212F2-1A15-9745-B8F4-31EFB1132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BEB0D-B947-9F4C-AC1C-5B3CF7D9679D}"/>
              </a:ext>
            </a:extLst>
          </p:cNvPr>
          <p:cNvSpPr>
            <a:spLocks noGrp="1"/>
          </p:cNvSpPr>
          <p:nvPr>
            <p:ph type="dt" sz="half" idx="10"/>
          </p:nvPr>
        </p:nvSpPr>
        <p:spPr/>
        <p:txBody>
          <a:bodyPr/>
          <a:lstStyle/>
          <a:p>
            <a:fld id="{C68B2E71-AECD-4FAC-B7C7-89AE6C90C970}" type="datetime1">
              <a:rPr lang="en-US" smtClean="0"/>
              <a:t>6/23/2026</a:t>
            </a:fld>
            <a:endParaRPr lang="en-US" dirty="0"/>
          </a:p>
        </p:txBody>
      </p:sp>
      <p:sp>
        <p:nvSpPr>
          <p:cNvPr id="5" name="Footer Placeholder 4">
            <a:extLst>
              <a:ext uri="{FF2B5EF4-FFF2-40B4-BE49-F238E27FC236}">
                <a16:creationId xmlns:a16="http://schemas.microsoft.com/office/drawing/2014/main" id="{F113DAA9-960D-7E41-BA19-DF5F9C7A2126}"/>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5D95924-3F51-F84C-A45A-A37E7D9F2650}"/>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2518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692F-D0B7-F14C-AD49-E85B667E8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0F03C-676A-E14D-8992-5336A3A1D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CAC16-FC75-914E-93D4-D93E9891D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9CF3E-8D52-254B-BC6F-029E15C5FA65}"/>
              </a:ext>
            </a:extLst>
          </p:cNvPr>
          <p:cNvSpPr>
            <a:spLocks noGrp="1"/>
          </p:cNvSpPr>
          <p:nvPr>
            <p:ph type="dt" sz="half" idx="10"/>
          </p:nvPr>
        </p:nvSpPr>
        <p:spPr/>
        <p:txBody>
          <a:bodyPr/>
          <a:lstStyle/>
          <a:p>
            <a:fld id="{D735EEED-D17C-49B8-846A-49E5DEAB120B}" type="datetime1">
              <a:rPr lang="en-US" smtClean="0"/>
              <a:t>6/23/2026</a:t>
            </a:fld>
            <a:endParaRPr lang="en-US" dirty="0"/>
          </a:p>
        </p:txBody>
      </p:sp>
      <p:sp>
        <p:nvSpPr>
          <p:cNvPr id="6" name="Footer Placeholder 5">
            <a:extLst>
              <a:ext uri="{FF2B5EF4-FFF2-40B4-BE49-F238E27FC236}">
                <a16:creationId xmlns:a16="http://schemas.microsoft.com/office/drawing/2014/main" id="{36920FD8-5B85-2343-BF14-15BC0D4288D7}"/>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DF52AEB5-7AD9-A444-A40B-1AB8F61723BF}"/>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74277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D8F4-E8CD-FB42-9A08-2D934C7A4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D57AA-AD46-4F4B-9D2D-D5EB4649F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233F4-D4D1-6842-A2BA-CFE3DBE51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EC969-18AB-AA4B-BE1B-A88CE8AD4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2D0BA-C516-5942-ACDF-790C16BC0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B7DF1-6F56-7B4F-8AB9-A041BD9DF8A8}"/>
              </a:ext>
            </a:extLst>
          </p:cNvPr>
          <p:cNvSpPr>
            <a:spLocks noGrp="1"/>
          </p:cNvSpPr>
          <p:nvPr>
            <p:ph type="dt" sz="half" idx="10"/>
          </p:nvPr>
        </p:nvSpPr>
        <p:spPr/>
        <p:txBody>
          <a:bodyPr/>
          <a:lstStyle/>
          <a:p>
            <a:fld id="{B8028DEA-F3D2-4111-895D-41A04238C348}" type="datetime1">
              <a:rPr lang="en-US" smtClean="0"/>
              <a:t>6/23/2026</a:t>
            </a:fld>
            <a:endParaRPr lang="en-US" dirty="0"/>
          </a:p>
        </p:txBody>
      </p:sp>
      <p:sp>
        <p:nvSpPr>
          <p:cNvPr id="8" name="Footer Placeholder 7">
            <a:extLst>
              <a:ext uri="{FF2B5EF4-FFF2-40B4-BE49-F238E27FC236}">
                <a16:creationId xmlns:a16="http://schemas.microsoft.com/office/drawing/2014/main" id="{5C28E7FD-C414-2740-938B-E46BCF516C8B}"/>
              </a:ext>
            </a:extLst>
          </p:cNvPr>
          <p:cNvSpPr>
            <a:spLocks noGrp="1"/>
          </p:cNvSpPr>
          <p:nvPr>
            <p:ph type="ftr" sz="quarter" idx="11"/>
          </p:nvPr>
        </p:nvSpPr>
        <p:spPr/>
        <p:txBody>
          <a:bodyPr/>
          <a:lstStyle/>
          <a:p>
            <a:r>
              <a:rPr lang="en-US"/>
              <a:t>© 2018 Roe Law Group, PLLC</a:t>
            </a:r>
            <a:endParaRPr lang="en-US" dirty="0"/>
          </a:p>
        </p:txBody>
      </p:sp>
      <p:sp>
        <p:nvSpPr>
          <p:cNvPr id="9" name="Slide Number Placeholder 8">
            <a:extLst>
              <a:ext uri="{FF2B5EF4-FFF2-40B4-BE49-F238E27FC236}">
                <a16:creationId xmlns:a16="http://schemas.microsoft.com/office/drawing/2014/main" id="{6B13387D-8041-F649-AAC3-482D96AAA80E}"/>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61238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2B12-4EDA-8046-ACFE-5783E6A0EF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BE2DC-17CD-E74B-A822-6973B01979FA}"/>
              </a:ext>
            </a:extLst>
          </p:cNvPr>
          <p:cNvSpPr>
            <a:spLocks noGrp="1"/>
          </p:cNvSpPr>
          <p:nvPr>
            <p:ph type="dt" sz="half" idx="10"/>
          </p:nvPr>
        </p:nvSpPr>
        <p:spPr/>
        <p:txBody>
          <a:bodyPr/>
          <a:lstStyle/>
          <a:p>
            <a:fld id="{A29599A5-8466-4702-B729-2608322738F8}" type="datetime1">
              <a:rPr lang="en-US" smtClean="0"/>
              <a:t>6/23/2026</a:t>
            </a:fld>
            <a:endParaRPr lang="en-US" dirty="0"/>
          </a:p>
        </p:txBody>
      </p:sp>
      <p:sp>
        <p:nvSpPr>
          <p:cNvPr id="4" name="Footer Placeholder 3">
            <a:extLst>
              <a:ext uri="{FF2B5EF4-FFF2-40B4-BE49-F238E27FC236}">
                <a16:creationId xmlns:a16="http://schemas.microsoft.com/office/drawing/2014/main" id="{6C05F793-D115-B14A-BF34-1D20F5410672}"/>
              </a:ext>
            </a:extLst>
          </p:cNvPr>
          <p:cNvSpPr>
            <a:spLocks noGrp="1"/>
          </p:cNvSpPr>
          <p:nvPr>
            <p:ph type="ftr" sz="quarter" idx="11"/>
          </p:nvPr>
        </p:nvSpPr>
        <p:spPr/>
        <p:txBody>
          <a:bodyPr/>
          <a:lstStyle/>
          <a:p>
            <a:r>
              <a:rPr lang="en-US"/>
              <a:t>© 2018 Roe Law Group, PLLC</a:t>
            </a:r>
            <a:endParaRPr lang="en-US" dirty="0"/>
          </a:p>
        </p:txBody>
      </p:sp>
      <p:sp>
        <p:nvSpPr>
          <p:cNvPr id="5" name="Slide Number Placeholder 4">
            <a:extLst>
              <a:ext uri="{FF2B5EF4-FFF2-40B4-BE49-F238E27FC236}">
                <a16:creationId xmlns:a16="http://schemas.microsoft.com/office/drawing/2014/main" id="{1BC1B0B8-B67C-494C-AA6A-9DFC8F68CCC7}"/>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66170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5A759-9547-3C48-AB59-075163A68F5D}"/>
              </a:ext>
            </a:extLst>
          </p:cNvPr>
          <p:cNvSpPr>
            <a:spLocks noGrp="1"/>
          </p:cNvSpPr>
          <p:nvPr>
            <p:ph type="dt" sz="half" idx="10"/>
          </p:nvPr>
        </p:nvSpPr>
        <p:spPr/>
        <p:txBody>
          <a:bodyPr/>
          <a:lstStyle/>
          <a:p>
            <a:fld id="{662BD3C6-C552-48D6-9CAF-9D71184A9E4A}" type="datetime1">
              <a:rPr lang="en-US" smtClean="0"/>
              <a:t>6/23/2026</a:t>
            </a:fld>
            <a:endParaRPr lang="en-US" dirty="0"/>
          </a:p>
        </p:txBody>
      </p:sp>
      <p:sp>
        <p:nvSpPr>
          <p:cNvPr id="3" name="Footer Placeholder 2">
            <a:extLst>
              <a:ext uri="{FF2B5EF4-FFF2-40B4-BE49-F238E27FC236}">
                <a16:creationId xmlns:a16="http://schemas.microsoft.com/office/drawing/2014/main" id="{019CACC8-3870-3743-9F66-016E39D8A5D7}"/>
              </a:ext>
            </a:extLst>
          </p:cNvPr>
          <p:cNvSpPr>
            <a:spLocks noGrp="1"/>
          </p:cNvSpPr>
          <p:nvPr>
            <p:ph type="ftr" sz="quarter" idx="11"/>
          </p:nvPr>
        </p:nvSpPr>
        <p:spPr/>
        <p:txBody>
          <a:bodyPr/>
          <a:lstStyle/>
          <a:p>
            <a:r>
              <a:rPr lang="en-US"/>
              <a:t>© 2018 Roe Law Group, PLLC</a:t>
            </a:r>
            <a:endParaRPr lang="en-US" dirty="0"/>
          </a:p>
        </p:txBody>
      </p:sp>
      <p:sp>
        <p:nvSpPr>
          <p:cNvPr id="4" name="Slide Number Placeholder 3">
            <a:extLst>
              <a:ext uri="{FF2B5EF4-FFF2-40B4-BE49-F238E27FC236}">
                <a16:creationId xmlns:a16="http://schemas.microsoft.com/office/drawing/2014/main" id="{465037C3-9AB6-9C43-B013-0C162BD1A0D0}"/>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00517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606A-55F3-5F4A-BADE-6CA592AD2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718C18-5C4B-4349-AB5D-D6EE4096A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1D67D-0B3C-A344-A417-5D9AE7673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DC621-0A41-7448-B86B-843D9B63851E}"/>
              </a:ext>
            </a:extLst>
          </p:cNvPr>
          <p:cNvSpPr>
            <a:spLocks noGrp="1"/>
          </p:cNvSpPr>
          <p:nvPr>
            <p:ph type="dt" sz="half" idx="10"/>
          </p:nvPr>
        </p:nvSpPr>
        <p:spPr/>
        <p:txBody>
          <a:bodyPr/>
          <a:lstStyle/>
          <a:p>
            <a:fld id="{87AC3917-7F74-461D-84D9-F08FE6C53F42}" type="datetime1">
              <a:rPr lang="en-US" smtClean="0"/>
              <a:t>6/23/2026</a:t>
            </a:fld>
            <a:endParaRPr lang="en-US" dirty="0"/>
          </a:p>
        </p:txBody>
      </p:sp>
      <p:sp>
        <p:nvSpPr>
          <p:cNvPr id="6" name="Footer Placeholder 5">
            <a:extLst>
              <a:ext uri="{FF2B5EF4-FFF2-40B4-BE49-F238E27FC236}">
                <a16:creationId xmlns:a16="http://schemas.microsoft.com/office/drawing/2014/main" id="{AA205687-BBF6-A844-ACF1-2474BFDA3D3D}"/>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7E6C4A77-200D-C84A-9D6F-5AB7B9B99A25}"/>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030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B856-6C40-3544-BBF8-11A695E35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227FC4-064D-2F45-9FAA-1A78EA18F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EF8C4-219B-7947-A39B-FACE141DE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BBE4F-00AC-BF46-8440-0AB9DEBFD81C}"/>
              </a:ext>
            </a:extLst>
          </p:cNvPr>
          <p:cNvSpPr>
            <a:spLocks noGrp="1"/>
          </p:cNvSpPr>
          <p:nvPr>
            <p:ph type="dt" sz="half" idx="10"/>
          </p:nvPr>
        </p:nvSpPr>
        <p:spPr/>
        <p:txBody>
          <a:bodyPr/>
          <a:lstStyle/>
          <a:p>
            <a:fld id="{4669140F-F1B0-4D31-968F-A608BFC21953}" type="datetime1">
              <a:rPr lang="en-US" smtClean="0"/>
              <a:t>6/23/2026</a:t>
            </a:fld>
            <a:endParaRPr lang="en-US" dirty="0"/>
          </a:p>
        </p:txBody>
      </p:sp>
      <p:sp>
        <p:nvSpPr>
          <p:cNvPr id="6" name="Footer Placeholder 5">
            <a:extLst>
              <a:ext uri="{FF2B5EF4-FFF2-40B4-BE49-F238E27FC236}">
                <a16:creationId xmlns:a16="http://schemas.microsoft.com/office/drawing/2014/main" id="{EE65D293-BF6F-B04E-BB01-59DACA238BAB}"/>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FFD8D37E-0F71-CC49-8F91-221F2E8E3B38}"/>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76879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E4113-299B-9944-BD80-1FE1B5D44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2B59E-A85A-364E-9C01-40993131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D606D-F281-7A4E-AEA8-6B9226ECC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7E606-A616-44F6-9836-5E033E92C872}" type="datetime1">
              <a:rPr lang="en-US" smtClean="0"/>
              <a:t>6/23/2026</a:t>
            </a:fld>
            <a:endParaRPr lang="en-US" dirty="0"/>
          </a:p>
        </p:txBody>
      </p:sp>
      <p:sp>
        <p:nvSpPr>
          <p:cNvPr id="5" name="Footer Placeholder 4">
            <a:extLst>
              <a:ext uri="{FF2B5EF4-FFF2-40B4-BE49-F238E27FC236}">
                <a16:creationId xmlns:a16="http://schemas.microsoft.com/office/drawing/2014/main" id="{48183A6A-500A-0649-81F6-9AAF3F732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B48301C6-4BAC-BF49-A4B1-8D4DCE7C2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8383F-A80B-42EE-AF2A-9BC947A43F02}" type="slidenum">
              <a:rPr lang="en-US" smtClean="0"/>
              <a:t>‹#›</a:t>
            </a:fld>
            <a:endParaRPr lang="en-US" dirty="0"/>
          </a:p>
        </p:txBody>
      </p:sp>
    </p:spTree>
    <p:extLst>
      <p:ext uri="{BB962C8B-B14F-4D97-AF65-F5344CB8AC3E}">
        <p14:creationId xmlns:p14="http://schemas.microsoft.com/office/powerpoint/2010/main" val="135721441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hyperlink" Target="http://www.ada.gov/pubs/adastatute08.pd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25398"/>
            <a:ext cx="12197420" cy="2502432"/>
          </a:xfrm>
        </p:spPr>
        <p:txBody>
          <a:bodyPr>
            <a:noAutofit/>
          </a:bodyPr>
          <a:lstStyle/>
          <a:p>
            <a:b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b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Reasonable Accommodation and the ADA: How to Identify and Correctly Engage in the Interactive Process</a:t>
            </a:r>
            <a:endParaRPr lang="en-US" sz="4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Footer Placeholder 6">
            <a:extLst>
              <a:ext uri="{FF2B5EF4-FFF2-40B4-BE49-F238E27FC236}">
                <a16:creationId xmlns:a16="http://schemas.microsoft.com/office/drawing/2014/main" id="{C51501E9-2374-A345-9276-E845DAA762CC}"/>
              </a:ext>
            </a:extLst>
          </p:cNvPr>
          <p:cNvSpPr>
            <a:spLocks noGrp="1"/>
          </p:cNvSpPr>
          <p:nvPr>
            <p:ph type="ftr" sz="quarter" idx="11"/>
          </p:nvPr>
        </p:nvSpPr>
        <p:spPr>
          <a:xfrm>
            <a:off x="4121725" y="6276174"/>
            <a:ext cx="4114800" cy="365125"/>
          </a:xfrm>
        </p:spPr>
        <p:txBody>
          <a:bodyPr/>
          <a:lstStyle/>
          <a:p>
            <a:r>
              <a:rPr lang="en-US" dirty="0">
                <a:solidFill>
                  <a:schemeClr val="bg1"/>
                </a:solidFill>
                <a:latin typeface="Times New Roman" panose="02020603050405020304" pitchFamily="18" charset="0"/>
                <a:cs typeface="Times New Roman" panose="02020603050405020304" pitchFamily="18" charset="0"/>
              </a:rPr>
              <a:t>© 2019 Roe Law Group, PLLC</a:t>
            </a:r>
          </a:p>
        </p:txBody>
      </p:sp>
      <p:pic>
        <p:nvPicPr>
          <p:cNvPr id="13" name="Picture 12">
            <a:extLst>
              <a:ext uri="{FF2B5EF4-FFF2-40B4-BE49-F238E27FC236}">
                <a16:creationId xmlns:a16="http://schemas.microsoft.com/office/drawing/2014/main" id="{0919B3C6-1DB3-4647-B74C-6D185DAA82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0329" y="319141"/>
            <a:ext cx="3607706" cy="722353"/>
          </a:xfrm>
          <a:prstGeom prst="rect">
            <a:avLst/>
          </a:prstGeom>
        </p:spPr>
      </p:pic>
      <p:sp>
        <p:nvSpPr>
          <p:cNvPr id="14" name="Rectangle 13">
            <a:extLst>
              <a:ext uri="{FF2B5EF4-FFF2-40B4-BE49-F238E27FC236}">
                <a16:creationId xmlns:a16="http://schemas.microsoft.com/office/drawing/2014/main" id="{EC7879C3-62F3-AF4C-A57F-6080CA69FFC5}"/>
              </a:ext>
            </a:extLst>
          </p:cNvPr>
          <p:cNvSpPr/>
          <p:nvPr/>
        </p:nvSpPr>
        <p:spPr>
          <a:xfrm>
            <a:off x="0" y="4188713"/>
            <a:ext cx="12680546" cy="2877686"/>
          </a:xfrm>
          <a:prstGeom prst="rect">
            <a:avLst/>
          </a:prstGeom>
          <a:solidFill>
            <a:srgbClr val="3C5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1B27"/>
              </a:solidFill>
            </a:endParaRPr>
          </a:p>
        </p:txBody>
      </p:sp>
      <p:sp>
        <p:nvSpPr>
          <p:cNvPr id="15" name="Subtitle 2">
            <a:extLst>
              <a:ext uri="{FF2B5EF4-FFF2-40B4-BE49-F238E27FC236}">
                <a16:creationId xmlns:a16="http://schemas.microsoft.com/office/drawing/2014/main" id="{A7B430B9-93E1-9642-B9EF-E46764612897}"/>
              </a:ext>
            </a:extLst>
          </p:cNvPr>
          <p:cNvSpPr txBox="1">
            <a:spLocks/>
          </p:cNvSpPr>
          <p:nvPr/>
        </p:nvSpPr>
        <p:spPr>
          <a:xfrm>
            <a:off x="668913" y="5627556"/>
            <a:ext cx="1102042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60 South Sixth Street, </a:t>
            </a:r>
            <a:r>
              <a:rPr lang="en-US" sz="1100" kern="0" spc="50">
                <a:solidFill>
                  <a:schemeClr val="accent1">
                    <a:lumMod val="20000"/>
                    <a:lumOff val="80000"/>
                  </a:schemeClr>
                </a:solidFill>
                <a:latin typeface="Times New Roman" panose="02020603050405020304" pitchFamily="18" charset="0"/>
                <a:cs typeface="Times New Roman" panose="02020603050405020304" pitchFamily="18" charset="0"/>
              </a:rPr>
              <a:t>Suite 2630</a:t>
            </a: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612-351-8305 (direct) </a:t>
            </a:r>
          </a:p>
          <a:p>
            <a:pP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Minneapolis, MN 55402								 612-810-1807 (cell)</a:t>
            </a:r>
          </a:p>
          <a:p>
            <a:pPr>
              <a:lnSpc>
                <a:spcPct val="100000"/>
              </a:lnSpc>
              <a:spcBef>
                <a:spcPts val="0"/>
              </a:spcBef>
            </a:pPr>
            <a:r>
              <a:rPr lang="en-US" sz="1100" kern="0" spc="50" dirty="0" err="1">
                <a:solidFill>
                  <a:schemeClr val="accent1">
                    <a:lumMod val="20000"/>
                    <a:lumOff val="80000"/>
                  </a:schemeClr>
                </a:solidFill>
                <a:latin typeface="Times New Roman" panose="02020603050405020304" pitchFamily="18" charset="0"/>
                <a:cs typeface="Times New Roman" panose="02020603050405020304" pitchFamily="18" charset="0"/>
              </a:rPr>
              <a:t>jroe@roelawgroup.com</a:t>
            </a: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612-351-8301 (fax)</a:t>
            </a:r>
          </a:p>
        </p:txBody>
      </p:sp>
      <p:sp>
        <p:nvSpPr>
          <p:cNvPr id="16" name="TextBox 15">
            <a:extLst>
              <a:ext uri="{FF2B5EF4-FFF2-40B4-BE49-F238E27FC236}">
                <a16:creationId xmlns:a16="http://schemas.microsoft.com/office/drawing/2014/main" id="{7848FF25-7414-8949-8B00-09E413D0F548}"/>
              </a:ext>
            </a:extLst>
          </p:cNvPr>
          <p:cNvSpPr txBox="1"/>
          <p:nvPr/>
        </p:nvSpPr>
        <p:spPr>
          <a:xfrm>
            <a:off x="4640219" y="4838243"/>
            <a:ext cx="3077816" cy="430887"/>
          </a:xfrm>
          <a:prstGeom prst="rect">
            <a:avLst/>
          </a:prstGeom>
          <a:noFill/>
        </p:spPr>
        <p:txBody>
          <a:bodyPr wrap="square" rtlCol="0">
            <a:spAutoFit/>
          </a:bodyPr>
          <a:lstStyle/>
          <a:p>
            <a:pPr algn="ctr"/>
            <a:r>
              <a:rPr lang="en-US" sz="2200" spc="300">
                <a:solidFill>
                  <a:schemeClr val="bg1"/>
                </a:solidFill>
                <a:latin typeface="Times New Roman" panose="02020603050405020304" pitchFamily="18" charset="0"/>
                <a:cs typeface="Times New Roman" panose="02020603050405020304" pitchFamily="18" charset="0"/>
              </a:rPr>
              <a:t>ROE LAW GROUP</a:t>
            </a:r>
            <a:endParaRPr lang="en-US" sz="2200" spc="3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2C300E6-E27C-DA43-B489-742A3083C719}"/>
              </a:ext>
            </a:extLst>
          </p:cNvPr>
          <p:cNvSpPr txBox="1"/>
          <p:nvPr/>
        </p:nvSpPr>
        <p:spPr>
          <a:xfrm>
            <a:off x="3508935" y="5568379"/>
            <a:ext cx="5340369" cy="430887"/>
          </a:xfrm>
          <a:prstGeom prst="rect">
            <a:avLst/>
          </a:prstGeom>
          <a:noFill/>
        </p:spPr>
        <p:txBody>
          <a:bodyPr wrap="square" rtlCol="0">
            <a:spAutoFit/>
          </a:bodyPr>
          <a:lstStyle/>
          <a:p>
            <a:pPr algn="ctr">
              <a:spcBef>
                <a:spcPts val="0"/>
              </a:spcBef>
              <a:spcAft>
                <a:spcPts val="0"/>
              </a:spcAft>
            </a:pPr>
            <a:endParaRPr lang="en-US" sz="1100" kern="0" spc="50" dirty="0">
              <a:solidFill>
                <a:schemeClr val="bg1">
                  <a:lumMod val="8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r>
              <a:rPr lang="en-US" sz="1100" kern="0" cap="none" spc="50" dirty="0">
                <a:solidFill>
                  <a:schemeClr val="bg1">
                    <a:lumMod val="85000"/>
                  </a:schemeClr>
                </a:solidFill>
                <a:latin typeface="Times New Roman" panose="02020603050405020304" pitchFamily="18" charset="0"/>
                <a:cs typeface="Times New Roman" panose="02020603050405020304" pitchFamily="18" charset="0"/>
              </a:rPr>
              <a:t>www.roelawgroup.com</a:t>
            </a:r>
            <a:endParaRPr lang="en-US" sz="1100" spc="5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96035A04-5D11-AF45-AB69-E5591913D471}"/>
              </a:ext>
            </a:extLst>
          </p:cNvPr>
          <p:cNvSpPr/>
          <p:nvPr/>
        </p:nvSpPr>
        <p:spPr>
          <a:xfrm>
            <a:off x="4723923" y="4743969"/>
            <a:ext cx="2849216" cy="6405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1B27"/>
              </a:solidFill>
            </a:endParaRPr>
          </a:p>
        </p:txBody>
      </p:sp>
    </p:spTree>
    <p:extLst>
      <p:ext uri="{BB962C8B-B14F-4D97-AF65-F5344CB8AC3E}">
        <p14:creationId xmlns:p14="http://schemas.microsoft.com/office/powerpoint/2010/main" val="293322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4449A0-4E62-9A46-82DA-F676447AF1E4}"/>
              </a:ext>
            </a:extLst>
          </p:cNvPr>
          <p:cNvSpPr/>
          <p:nvPr/>
        </p:nvSpPr>
        <p:spPr>
          <a:xfrm>
            <a:off x="-735105" y="-232223"/>
            <a:ext cx="14442537" cy="2411657"/>
          </a:xfrm>
          <a:prstGeom prst="rect">
            <a:avLst/>
          </a:prstGeom>
          <a:solidFill>
            <a:schemeClr val="bg2">
              <a:lumMod val="1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10</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DAC6F7-D4D7-4C49-898E-20A73411F358}"/>
              </a:ext>
            </a:extLst>
          </p:cNvPr>
          <p:cNvSpPr txBox="1"/>
          <p:nvPr/>
        </p:nvSpPr>
        <p:spPr>
          <a:xfrm>
            <a:off x="474962" y="374585"/>
            <a:ext cx="11526038" cy="1323439"/>
          </a:xfrm>
          <a:prstGeom prst="rect">
            <a:avLst/>
          </a:prstGeom>
          <a:noFill/>
        </p:spPr>
        <p:txBody>
          <a:bodyPr wrap="square" rtlCol="0">
            <a:spAutoFit/>
          </a:bodyPr>
          <a:lstStyle/>
          <a:p>
            <a:pPr algn="ctr"/>
            <a:r>
              <a:rPr lang="en-US" sz="4000" b="1" spc="300" dirty="0">
                <a:solidFill>
                  <a:schemeClr val="bg1"/>
                </a:solidFill>
                <a:latin typeface="Times New Roman" panose="02020603050405020304" pitchFamily="18" charset="0"/>
                <a:cs typeface="Times New Roman" panose="02020603050405020304" pitchFamily="18" charset="0"/>
              </a:rPr>
              <a:t>What To Do When You Receive An Accommodation Request</a:t>
            </a:r>
            <a:endParaRPr lang="en-US" sz="4000" spc="3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D47C13-B376-3E46-AF2E-63AF2BEAED7D}"/>
              </a:ext>
            </a:extLst>
          </p:cNvPr>
          <p:cNvSpPr txBox="1"/>
          <p:nvPr/>
        </p:nvSpPr>
        <p:spPr>
          <a:xfrm>
            <a:off x="437999" y="2733585"/>
            <a:ext cx="11373001" cy="2677656"/>
          </a:xfrm>
          <a:prstGeom prst="rect">
            <a:avLst/>
          </a:prstGeom>
          <a:noFill/>
        </p:spPr>
        <p:txBody>
          <a:bodyPr wrap="square" rtlCol="0">
            <a:spAutoFit/>
          </a:bodyPr>
          <a:lstStyle/>
          <a:p>
            <a:pPr marL="457200" indent="-457200">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In every case, engage in (and document) an interactive process with the affected employee to identify any potential reasonable accommodation</a:t>
            </a:r>
            <a:r>
              <a:rPr lang="en-US" sz="2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400" u="sng"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IMPORTANT</a:t>
            </a:r>
            <a:r>
              <a:rPr lang="en-US" sz="2400" dirty="0">
                <a:latin typeface="Times New Roman" panose="02020603050405020304" pitchFamily="18" charset="0"/>
                <a:cs typeface="Times New Roman" panose="02020603050405020304" pitchFamily="18" charset="0"/>
              </a:rPr>
              <a:t>: Make sure HR is involved in all accommodation requests and throughout the interactive process!</a:t>
            </a: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Request information about why an accommodation is needed. </a:t>
            </a:r>
          </a:p>
        </p:txBody>
      </p:sp>
      <p:sp>
        <p:nvSpPr>
          <p:cNvPr id="11" name="Rectangle 10">
            <a:extLst>
              <a:ext uri="{FF2B5EF4-FFF2-40B4-BE49-F238E27FC236}">
                <a16:creationId xmlns:a16="http://schemas.microsoft.com/office/drawing/2014/main" id="{182599F9-D57D-AC4A-9544-48F5A374E002}"/>
              </a:ext>
            </a:extLst>
          </p:cNvPr>
          <p:cNvSpPr/>
          <p:nvPr/>
        </p:nvSpPr>
        <p:spPr>
          <a:xfrm flipV="1">
            <a:off x="-119410" y="2194673"/>
            <a:ext cx="12714781" cy="113047"/>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0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EEDCF3-8363-4443-BE20-845DD06B7AC2}"/>
              </a:ext>
            </a:extLst>
          </p:cNvPr>
          <p:cNvPicPr>
            <a:picLocks noChangeAspect="1"/>
          </p:cNvPicPr>
          <p:nvPr/>
        </p:nvPicPr>
        <p:blipFill rotWithShape="1">
          <a:blip r:embed="rId2"/>
          <a:srcRect l="13861"/>
          <a:stretch/>
        </p:blipFill>
        <p:spPr>
          <a:xfrm>
            <a:off x="6855760" y="2330407"/>
            <a:ext cx="5584334" cy="3946815"/>
          </a:xfrm>
          <a:prstGeom prst="rect">
            <a:avLst/>
          </a:prstGeom>
        </p:spPr>
      </p:pic>
      <p:sp>
        <p:nvSpPr>
          <p:cNvPr id="9" name="Rectangle 8">
            <a:extLst>
              <a:ext uri="{FF2B5EF4-FFF2-40B4-BE49-F238E27FC236}">
                <a16:creationId xmlns:a16="http://schemas.microsoft.com/office/drawing/2014/main" id="{214449A0-4E62-9A46-82DA-F676447AF1E4}"/>
              </a:ext>
            </a:extLst>
          </p:cNvPr>
          <p:cNvSpPr/>
          <p:nvPr/>
        </p:nvSpPr>
        <p:spPr>
          <a:xfrm>
            <a:off x="-735105" y="-232223"/>
            <a:ext cx="14442537" cy="2411657"/>
          </a:xfrm>
          <a:prstGeom prst="rect">
            <a:avLst/>
          </a:prstGeom>
          <a:solidFill>
            <a:schemeClr val="bg2">
              <a:lumMod val="1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11</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DAC6F7-D4D7-4C49-898E-20A73411F358}"/>
              </a:ext>
            </a:extLst>
          </p:cNvPr>
          <p:cNvSpPr txBox="1"/>
          <p:nvPr/>
        </p:nvSpPr>
        <p:spPr>
          <a:xfrm>
            <a:off x="474962" y="450408"/>
            <a:ext cx="11526038" cy="1323439"/>
          </a:xfrm>
          <a:prstGeom prst="rect">
            <a:avLst/>
          </a:prstGeom>
          <a:noFill/>
        </p:spPr>
        <p:txBody>
          <a:bodyPr wrap="square" rtlCol="0">
            <a:spAutoFit/>
          </a:bodyPr>
          <a:lstStyle/>
          <a:p>
            <a:pPr algn="ctr"/>
            <a:r>
              <a:rPr lang="en-US" sz="4000" b="1" spc="300" dirty="0">
                <a:solidFill>
                  <a:schemeClr val="bg1"/>
                </a:solidFill>
                <a:latin typeface="Times New Roman" panose="02020603050405020304" pitchFamily="18" charset="0"/>
                <a:cs typeface="Times New Roman" panose="02020603050405020304" pitchFamily="18" charset="0"/>
              </a:rPr>
              <a:t>What To Do When You Receive An Accommodation Request (cont’d)</a:t>
            </a:r>
            <a:endParaRPr lang="en-US" sz="4000" spc="3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D47C13-B376-3E46-AF2E-63AF2BEAED7D}"/>
              </a:ext>
            </a:extLst>
          </p:cNvPr>
          <p:cNvSpPr txBox="1"/>
          <p:nvPr/>
        </p:nvSpPr>
        <p:spPr>
          <a:xfrm>
            <a:off x="294010" y="2561986"/>
            <a:ext cx="6482926" cy="324704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How you request this information: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Get it in writing.</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Approve pending formal documentation at a later date.</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Accept information from a past medical visit.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Explore a short-term accommodation, identifying start and end dates.</a:t>
            </a:r>
          </a:p>
        </p:txBody>
      </p:sp>
      <p:sp>
        <p:nvSpPr>
          <p:cNvPr id="11" name="Rectangle 10">
            <a:extLst>
              <a:ext uri="{FF2B5EF4-FFF2-40B4-BE49-F238E27FC236}">
                <a16:creationId xmlns:a16="http://schemas.microsoft.com/office/drawing/2014/main" id="{182599F9-D57D-AC4A-9544-48F5A374E002}"/>
              </a:ext>
            </a:extLst>
          </p:cNvPr>
          <p:cNvSpPr/>
          <p:nvPr/>
        </p:nvSpPr>
        <p:spPr>
          <a:xfrm flipV="1">
            <a:off x="-248094" y="2237159"/>
            <a:ext cx="12688188" cy="93248"/>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661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41902-9D29-446C-B18E-142D591B8AE5}"/>
              </a:ext>
            </a:extLst>
          </p:cNvPr>
          <p:cNvPicPr>
            <a:picLocks noChangeAspect="1"/>
          </p:cNvPicPr>
          <p:nvPr/>
        </p:nvPicPr>
        <p:blipFill rotWithShape="1">
          <a:blip r:embed="rId2"/>
          <a:srcRect l="13265" r="6501"/>
          <a:stretch/>
        </p:blipFill>
        <p:spPr>
          <a:xfrm>
            <a:off x="6461091" y="2274684"/>
            <a:ext cx="5730909" cy="3848843"/>
          </a:xfrm>
          <a:prstGeom prst="rect">
            <a:avLst/>
          </a:prstGeom>
        </p:spPr>
      </p:pic>
      <p:sp>
        <p:nvSpPr>
          <p:cNvPr id="9" name="Rectangle 8">
            <a:extLst>
              <a:ext uri="{FF2B5EF4-FFF2-40B4-BE49-F238E27FC236}">
                <a16:creationId xmlns:a16="http://schemas.microsoft.com/office/drawing/2014/main" id="{214449A0-4E62-9A46-82DA-F676447AF1E4}"/>
              </a:ext>
            </a:extLst>
          </p:cNvPr>
          <p:cNvSpPr/>
          <p:nvPr/>
        </p:nvSpPr>
        <p:spPr>
          <a:xfrm>
            <a:off x="-735105" y="-232223"/>
            <a:ext cx="14442537" cy="2411657"/>
          </a:xfrm>
          <a:prstGeom prst="rect">
            <a:avLst/>
          </a:prstGeom>
          <a:solidFill>
            <a:schemeClr val="bg2">
              <a:lumMod val="1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12</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DAC6F7-D4D7-4C49-898E-20A73411F358}"/>
              </a:ext>
            </a:extLst>
          </p:cNvPr>
          <p:cNvSpPr txBox="1"/>
          <p:nvPr/>
        </p:nvSpPr>
        <p:spPr>
          <a:xfrm>
            <a:off x="474962" y="446276"/>
            <a:ext cx="11526038" cy="1323439"/>
          </a:xfrm>
          <a:prstGeom prst="rect">
            <a:avLst/>
          </a:prstGeom>
          <a:noFill/>
        </p:spPr>
        <p:txBody>
          <a:bodyPr wrap="square" rtlCol="0">
            <a:spAutoFit/>
          </a:bodyPr>
          <a:lstStyle/>
          <a:p>
            <a:pPr algn="ctr"/>
            <a:r>
              <a:rPr lang="en-US" sz="4000" b="1" spc="300" dirty="0">
                <a:solidFill>
                  <a:schemeClr val="bg1"/>
                </a:solidFill>
                <a:latin typeface="Times New Roman" panose="02020603050405020304" pitchFamily="18" charset="0"/>
                <a:cs typeface="Times New Roman" panose="02020603050405020304" pitchFamily="18" charset="0"/>
              </a:rPr>
              <a:t>What To Do When You Receive An Accommodation Request (cont’d)</a:t>
            </a:r>
            <a:endParaRPr lang="en-US" sz="4000" spc="3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D47C13-B376-3E46-AF2E-63AF2BEAED7D}"/>
              </a:ext>
            </a:extLst>
          </p:cNvPr>
          <p:cNvSpPr txBox="1"/>
          <p:nvPr/>
        </p:nvSpPr>
        <p:spPr>
          <a:xfrm>
            <a:off x="191000" y="2487573"/>
            <a:ext cx="5783080" cy="392415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Interactive Process:</a:t>
            </a:r>
          </a:p>
          <a:p>
            <a:pPr marL="914400" lvl="1" indent="-4572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with the employee the limitations or performance issues </a:t>
            </a:r>
          </a:p>
          <a:p>
            <a:pPr marL="914400" lvl="1" indent="-4572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Engage in an open dialogue with the employee about the requested accommodation.</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Ensure that this interactive dialogue is properly documented, including any modifications to the accommodation or follow-up discussions. </a:t>
            </a:r>
          </a:p>
          <a:p>
            <a:endParaRPr lang="en-US" sz="2600" dirty="0"/>
          </a:p>
        </p:txBody>
      </p:sp>
      <p:sp>
        <p:nvSpPr>
          <p:cNvPr id="11" name="Rectangle 10">
            <a:extLst>
              <a:ext uri="{FF2B5EF4-FFF2-40B4-BE49-F238E27FC236}">
                <a16:creationId xmlns:a16="http://schemas.microsoft.com/office/drawing/2014/main" id="{182599F9-D57D-AC4A-9544-48F5A374E002}"/>
              </a:ext>
            </a:extLst>
          </p:cNvPr>
          <p:cNvSpPr/>
          <p:nvPr/>
        </p:nvSpPr>
        <p:spPr>
          <a:xfrm flipV="1">
            <a:off x="-248094" y="2181436"/>
            <a:ext cx="12688188" cy="932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607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B00F6D-A834-E745-9E78-BB5982779A09}"/>
              </a:ext>
            </a:extLst>
          </p:cNvPr>
          <p:cNvSpPr/>
          <p:nvPr/>
        </p:nvSpPr>
        <p:spPr>
          <a:xfrm>
            <a:off x="-606867" y="-938008"/>
            <a:ext cx="7498080" cy="4565998"/>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5">
            <a:extLst>
              <a:ext uri="{FF2B5EF4-FFF2-40B4-BE49-F238E27FC236}">
                <a16:creationId xmlns:a16="http://schemas.microsoft.com/office/drawing/2014/main" id="{C056E4A0-BF8D-D64C-A75E-20999D895695}"/>
              </a:ext>
            </a:extLst>
          </p:cNvPr>
          <p:cNvSpPr>
            <a:spLocks noGrp="1"/>
          </p:cNvSpPr>
          <p:nvPr>
            <p:ph type="ftr" sz="quarter" idx="11"/>
          </p:nvPr>
        </p:nvSpPr>
        <p:spPr>
          <a:xfrm>
            <a:off x="171934" y="6370978"/>
            <a:ext cx="3739340"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8" name="Title 1">
            <a:extLst>
              <a:ext uri="{FF2B5EF4-FFF2-40B4-BE49-F238E27FC236}">
                <a16:creationId xmlns:a16="http://schemas.microsoft.com/office/drawing/2014/main" id="{07710AD8-4FE8-384E-86D9-7EC10A1A02E5}"/>
              </a:ext>
            </a:extLst>
          </p:cNvPr>
          <p:cNvSpPr txBox="1">
            <a:spLocks/>
          </p:cNvSpPr>
          <p:nvPr/>
        </p:nvSpPr>
        <p:spPr>
          <a:xfrm>
            <a:off x="885587" y="1153808"/>
            <a:ext cx="5393810" cy="2076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a:spcBef>
                <a:spcPts val="0"/>
              </a:spcBef>
              <a:spcAft>
                <a:spcPts val="0"/>
              </a:spcAft>
            </a:pPr>
            <a:r>
              <a:rPr lang="en-US" sz="4000" b="1" i="1" u="none" strike="noStrike" dirty="0">
                <a:solidFill>
                  <a:srgbClr val="0070C0"/>
                </a:solidFill>
                <a:effectLst/>
                <a:latin typeface="Times New Roman" panose="02020603050405020304" pitchFamily="18" charset="0"/>
              </a:rPr>
              <a:t>Six Practical Considerations for Managers under the ADA</a:t>
            </a:r>
            <a:endParaRPr lang="en-US" sz="4000" b="0" i="0" u="none" strike="noStrike" dirty="0">
              <a:solidFill>
                <a:srgbClr val="0070C0"/>
              </a:solidFill>
              <a:effectLst/>
              <a:latin typeface="Calibri" panose="020F0502020204030204" pitchFamily="34" charset="0"/>
            </a:endParaRPr>
          </a:p>
        </p:txBody>
      </p:sp>
      <p:sp>
        <p:nvSpPr>
          <p:cNvPr id="11" name="Rectangle 10">
            <a:extLst>
              <a:ext uri="{FF2B5EF4-FFF2-40B4-BE49-F238E27FC236}">
                <a16:creationId xmlns:a16="http://schemas.microsoft.com/office/drawing/2014/main" id="{2DD5AC96-7B85-7F44-A676-8D3CB26DAD28}"/>
              </a:ext>
            </a:extLst>
          </p:cNvPr>
          <p:cNvSpPr/>
          <p:nvPr/>
        </p:nvSpPr>
        <p:spPr>
          <a:xfrm>
            <a:off x="-434340" y="6170920"/>
            <a:ext cx="6530340" cy="1374160"/>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01164E5A-2598-6949-890E-CF2858404082}"/>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13</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3D37A4C-7E95-6131-B531-A5E08E3327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3162" y="4991560"/>
            <a:ext cx="4572000" cy="6858000"/>
          </a:xfrm>
          <a:prstGeom prst="rect">
            <a:avLst/>
          </a:prstGeom>
        </p:spPr>
      </p:pic>
      <p:pic>
        <p:nvPicPr>
          <p:cNvPr id="7" name="Picture 6">
            <a:extLst>
              <a:ext uri="{FF2B5EF4-FFF2-40B4-BE49-F238E27FC236}">
                <a16:creationId xmlns:a16="http://schemas.microsoft.com/office/drawing/2014/main" id="{C68F8A5C-9BD4-401B-5460-7BF7C24A32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7587" y="-2275192"/>
            <a:ext cx="4572000" cy="6858000"/>
          </a:xfrm>
          <a:prstGeom prst="rect">
            <a:avLst/>
          </a:prstGeom>
        </p:spPr>
      </p:pic>
    </p:spTree>
    <p:extLst>
      <p:ext uri="{BB962C8B-B14F-4D97-AF65-F5344CB8AC3E}">
        <p14:creationId xmlns:p14="http://schemas.microsoft.com/office/powerpoint/2010/main" val="300180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691B9D7-55A9-CF2A-EE51-B98A53ED1A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87084" y="-375444"/>
            <a:ext cx="1766888" cy="7608887"/>
          </a:xfrm>
          <a:prstGeom prst="rect">
            <a:avLst/>
          </a:prstGeom>
        </p:spPr>
      </p:pic>
      <p:pic>
        <p:nvPicPr>
          <p:cNvPr id="11" name="Picture 10">
            <a:extLst>
              <a:ext uri="{FF2B5EF4-FFF2-40B4-BE49-F238E27FC236}">
                <a16:creationId xmlns:a16="http://schemas.microsoft.com/office/drawing/2014/main" id="{4193EAE2-34B7-86CE-AE2C-AB45B3432A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768" y="-475455"/>
            <a:ext cx="3702641" cy="7608887"/>
          </a:xfrm>
          <a:prstGeom prst="rect">
            <a:avLst/>
          </a:prstGeom>
        </p:spPr>
      </p:pic>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14</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F56262B1-7535-8347-89E5-FCD217E8FC10}"/>
              </a:ext>
            </a:extLst>
          </p:cNvPr>
          <p:cNvSpPr txBox="1">
            <a:spLocks/>
          </p:cNvSpPr>
          <p:nvPr/>
        </p:nvSpPr>
        <p:spPr>
          <a:xfrm>
            <a:off x="5887765" y="2925114"/>
            <a:ext cx="4513697" cy="3421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bg1"/>
                </a:solidFill>
                <a:latin typeface="Times New Roman" panose="02020603050405020304" pitchFamily="18" charset="0"/>
                <a:cs typeface="Times New Roman" panose="02020603050405020304" pitchFamily="18" charset="0"/>
              </a:rPr>
              <a:t>© 2026 Roe Law Group, PLLC</a:t>
            </a:r>
          </a:p>
        </p:txBody>
      </p:sp>
      <p:sp>
        <p:nvSpPr>
          <p:cNvPr id="7" name="TextBox 6">
            <a:extLst>
              <a:ext uri="{FF2B5EF4-FFF2-40B4-BE49-F238E27FC236}">
                <a16:creationId xmlns:a16="http://schemas.microsoft.com/office/drawing/2014/main" id="{7537BEF0-12CD-228D-6B16-159C6C7F2177}"/>
              </a:ext>
            </a:extLst>
          </p:cNvPr>
          <p:cNvSpPr txBox="1"/>
          <p:nvPr/>
        </p:nvSpPr>
        <p:spPr>
          <a:xfrm>
            <a:off x="3700455" y="912523"/>
            <a:ext cx="5526881" cy="2554545"/>
          </a:xfrm>
          <a:prstGeom prst="rect">
            <a:avLst/>
          </a:prstGeom>
          <a:noFill/>
        </p:spPr>
        <p:txBody>
          <a:bodyPr wrap="square" rtlCol="0">
            <a:spAutoFit/>
          </a:bodyPr>
          <a:lstStyle/>
          <a:p>
            <a:pPr algn="l" fontAlgn="base">
              <a:spcBef>
                <a:spcPts val="0"/>
              </a:spcBef>
              <a:spcAft>
                <a:spcPts val="1125"/>
              </a:spcAft>
            </a:pPr>
            <a:r>
              <a:rPr lang="en-US" sz="4000" b="1" i="1" u="none" strike="noStrike" dirty="0">
                <a:solidFill>
                  <a:srgbClr val="0070C0"/>
                </a:solidFill>
                <a:effectLst/>
                <a:latin typeface="Times New Roman" panose="02020603050405020304" pitchFamily="18" charset="0"/>
              </a:rPr>
              <a:t>CONSIDERATION 1: Recognize What Triggers the ADA Interactive Process</a:t>
            </a:r>
            <a:endParaRPr lang="en-US" sz="4000" b="0" i="0" u="none" strike="noStrike"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92032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1E3F30-CECB-83F0-0A6E-2A902A1F4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4906"/>
            <a:ext cx="12192000" cy="7870884"/>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15</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2026 Roe Law Group, PLLC</a:t>
            </a:r>
          </a:p>
        </p:txBody>
      </p:sp>
      <p:sp>
        <p:nvSpPr>
          <p:cNvPr id="7" name="Rectangle 6">
            <a:extLst>
              <a:ext uri="{FF2B5EF4-FFF2-40B4-BE49-F238E27FC236}">
                <a16:creationId xmlns:a16="http://schemas.microsoft.com/office/drawing/2014/main" id="{69B38DB1-5475-1549-BA7D-B51209B50E04}"/>
              </a:ext>
            </a:extLst>
          </p:cNvPr>
          <p:cNvSpPr/>
          <p:nvPr/>
        </p:nvSpPr>
        <p:spPr>
          <a:xfrm flipV="1">
            <a:off x="-8790021" y="3127691"/>
            <a:ext cx="12440095" cy="1184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336885" y="1391246"/>
            <a:ext cx="5759116" cy="5068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600" i="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7EF0F6F-612F-61A2-BDDE-5739928A048B}"/>
              </a:ext>
            </a:extLst>
          </p:cNvPr>
          <p:cNvSpPr txBox="1"/>
          <p:nvPr/>
        </p:nvSpPr>
        <p:spPr>
          <a:xfrm>
            <a:off x="495866" y="735773"/>
            <a:ext cx="5526881" cy="1938992"/>
          </a:xfrm>
          <a:prstGeom prst="rect">
            <a:avLst/>
          </a:prstGeom>
          <a:noFill/>
        </p:spPr>
        <p:txBody>
          <a:bodyPr wrap="square" rtlCol="0">
            <a:spAutoFit/>
          </a:bodyPr>
          <a:lstStyle/>
          <a:p>
            <a:pPr algn="l" fontAlgn="base">
              <a:spcBef>
                <a:spcPts val="0"/>
              </a:spcBef>
              <a:spcAft>
                <a:spcPts val="1125"/>
              </a:spcAft>
            </a:pPr>
            <a:r>
              <a:rPr lang="en-US" sz="4000" b="1" i="1" u="none" strike="noStrike" dirty="0">
                <a:solidFill>
                  <a:srgbClr val="0070C0"/>
                </a:solidFill>
                <a:effectLst/>
                <a:latin typeface="Times New Roman" panose="02020603050405020304" pitchFamily="18" charset="0"/>
              </a:rPr>
              <a:t>CONSIDERATION 2: Five Magic Words “How Can I Help You?”</a:t>
            </a:r>
            <a:endParaRPr lang="en-US" sz="4000" b="0" i="0" u="none" strike="noStrike"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53001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336885" y="1391246"/>
            <a:ext cx="5759116" cy="5068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600" i="1" dirty="0">
              <a:latin typeface="Times New Roman" panose="02020603050405020304" pitchFamily="18" charset="0"/>
              <a:cs typeface="Times New Roman" panose="02020603050405020304" pitchFamily="18" charset="0"/>
            </a:endParaRPr>
          </a:p>
        </p:txBody>
      </p:sp>
      <p:sp>
        <p:nvSpPr>
          <p:cNvPr id="12" name="Slide Number Placeholder 5">
            <a:extLst>
              <a:ext uri="{FF2B5EF4-FFF2-40B4-BE49-F238E27FC236}">
                <a16:creationId xmlns:a16="http://schemas.microsoft.com/office/drawing/2014/main" id="{AB8CBE41-D536-B44A-8A47-D057FB50CF2D}"/>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16</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F1672D2-D110-D952-044B-AFF58E96E472}"/>
              </a:ext>
            </a:extLst>
          </p:cNvPr>
          <p:cNvSpPr txBox="1"/>
          <p:nvPr/>
        </p:nvSpPr>
        <p:spPr>
          <a:xfrm>
            <a:off x="5616382" y="421750"/>
            <a:ext cx="5526881" cy="1938992"/>
          </a:xfrm>
          <a:prstGeom prst="rect">
            <a:avLst/>
          </a:prstGeom>
          <a:noFill/>
        </p:spPr>
        <p:txBody>
          <a:bodyPr wrap="square" rtlCol="0">
            <a:spAutoFit/>
          </a:bodyPr>
          <a:lstStyle/>
          <a:p>
            <a:pPr algn="l" fontAlgn="base">
              <a:spcBef>
                <a:spcPts val="0"/>
              </a:spcBef>
              <a:spcAft>
                <a:spcPts val="1125"/>
              </a:spcAft>
            </a:pPr>
            <a:r>
              <a:rPr lang="en-US" sz="4000" b="1" i="1" u="none" strike="noStrike" dirty="0">
                <a:solidFill>
                  <a:srgbClr val="0070C0"/>
                </a:solidFill>
                <a:effectLst/>
                <a:latin typeface="Times New Roman" panose="02020603050405020304" pitchFamily="18" charset="0"/>
              </a:rPr>
              <a:t>CONSIDERATION 3: Stay Far Away from Medical Information</a:t>
            </a:r>
            <a:endParaRPr lang="en-US" sz="4000" b="0" i="0" u="none" strike="noStrike" dirty="0">
              <a:solidFill>
                <a:srgbClr val="0070C0"/>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2F75F3BF-E7ED-CCEC-8245-DD3CB22C0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6241" y="2921270"/>
            <a:ext cx="4571347" cy="6858000"/>
          </a:xfrm>
          <a:prstGeom prst="rect">
            <a:avLst/>
          </a:prstGeom>
        </p:spPr>
      </p:pic>
      <p:pic>
        <p:nvPicPr>
          <p:cNvPr id="17" name="Picture 16">
            <a:extLst>
              <a:ext uri="{FF2B5EF4-FFF2-40B4-BE49-F238E27FC236}">
                <a16:creationId xmlns:a16="http://schemas.microsoft.com/office/drawing/2014/main" id="{71E4F764-1E02-7D90-31EB-A17553D064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604" y="-208185"/>
            <a:ext cx="5059298" cy="3372865"/>
          </a:xfrm>
          <a:prstGeom prst="rect">
            <a:avLst/>
          </a:prstGeom>
        </p:spPr>
      </p:pic>
    </p:spTree>
    <p:extLst>
      <p:ext uri="{BB962C8B-B14F-4D97-AF65-F5344CB8AC3E}">
        <p14:creationId xmlns:p14="http://schemas.microsoft.com/office/powerpoint/2010/main" val="177359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FB9880-CC8F-C845-A7A3-72BD45BDA02D}"/>
              </a:ext>
            </a:extLst>
          </p:cNvPr>
          <p:cNvSpPr/>
          <p:nvPr/>
        </p:nvSpPr>
        <p:spPr>
          <a:xfrm>
            <a:off x="5817204" y="5891619"/>
            <a:ext cx="6775390" cy="1436644"/>
          </a:xfrm>
          <a:prstGeom prst="rect">
            <a:avLst/>
          </a:prstGeom>
          <a:solidFill>
            <a:schemeClr val="accent1">
              <a:lumMod val="20000"/>
              <a:lumOff val="8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2025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17</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6441458" y="734635"/>
            <a:ext cx="5526881" cy="1938992"/>
          </a:xfrm>
          <a:prstGeom prst="rect">
            <a:avLst/>
          </a:prstGeom>
          <a:noFill/>
        </p:spPr>
        <p:txBody>
          <a:bodyPr wrap="square" rtlCol="0">
            <a:spAutoFit/>
          </a:bodyPr>
          <a:lstStyle/>
          <a:p>
            <a:pPr algn="l" fontAlgn="base">
              <a:spcBef>
                <a:spcPts val="0"/>
              </a:spcBef>
              <a:spcAft>
                <a:spcPts val="1125"/>
              </a:spcAft>
            </a:pPr>
            <a:r>
              <a:rPr lang="en-US" sz="4000" b="1" i="1" u="none" strike="noStrike" dirty="0">
                <a:solidFill>
                  <a:srgbClr val="0070C0"/>
                </a:solidFill>
                <a:effectLst/>
                <a:latin typeface="Times New Roman" panose="02020603050405020304" pitchFamily="18" charset="0"/>
              </a:rPr>
              <a:t>CONSIDERATION 4: </a:t>
            </a:r>
            <a:r>
              <a:rPr lang="en-US" sz="4000" b="1" i="0" u="none" strike="noStrike" dirty="0">
                <a:solidFill>
                  <a:srgbClr val="0070C0"/>
                </a:solidFill>
                <a:effectLst/>
                <a:latin typeface="Times New Roman" panose="02020603050405020304" pitchFamily="18" charset="0"/>
              </a:rPr>
              <a:t>Never Say “I Can’t </a:t>
            </a:r>
            <a:r>
              <a:rPr lang="en-US" sz="4000" b="1" dirty="0">
                <a:solidFill>
                  <a:srgbClr val="0070C0"/>
                </a:solidFill>
                <a:latin typeface="Times New Roman" panose="02020603050405020304" pitchFamily="18" charset="0"/>
              </a:rPr>
              <a:t>A</a:t>
            </a:r>
            <a:r>
              <a:rPr lang="en-US" sz="4000" b="1" i="0" u="none" strike="noStrike" dirty="0">
                <a:solidFill>
                  <a:srgbClr val="0070C0"/>
                </a:solidFill>
                <a:effectLst/>
                <a:latin typeface="Times New Roman" panose="02020603050405020304" pitchFamily="18" charset="0"/>
              </a:rPr>
              <a:t>fford </a:t>
            </a:r>
            <a:r>
              <a:rPr lang="en-US" sz="4000" b="1" dirty="0">
                <a:solidFill>
                  <a:srgbClr val="0070C0"/>
                </a:solidFill>
                <a:latin typeface="Times New Roman" panose="02020603050405020304" pitchFamily="18" charset="0"/>
              </a:rPr>
              <a:t>I</a:t>
            </a:r>
            <a:r>
              <a:rPr lang="en-US" sz="4000" b="1" i="0" u="none" strike="noStrike" dirty="0">
                <a:solidFill>
                  <a:srgbClr val="0070C0"/>
                </a:solidFill>
                <a:effectLst/>
                <a:latin typeface="Times New Roman" panose="02020603050405020304" pitchFamily="18" charset="0"/>
              </a:rPr>
              <a:t>t.”</a:t>
            </a:r>
            <a:endParaRPr lang="en-US" sz="4000" b="0" i="0" u="none" strike="noStrike" dirty="0">
              <a:solidFill>
                <a:srgbClr val="0070C0"/>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DDB0F49-B766-1043-AF0A-FE1F152DB561}"/>
              </a:ext>
            </a:extLst>
          </p:cNvPr>
          <p:cNvSpPr/>
          <p:nvPr/>
        </p:nvSpPr>
        <p:spPr>
          <a:xfrm rot="5400000">
            <a:off x="208229" y="2049196"/>
            <a:ext cx="4826286" cy="3313933"/>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A737A9C-CBDA-9AA3-7904-C44B5A405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2903" y="-966381"/>
            <a:ext cx="4572000" cy="6858000"/>
          </a:xfrm>
          <a:prstGeom prst="rect">
            <a:avLst/>
          </a:prstGeom>
        </p:spPr>
      </p:pic>
    </p:spTree>
    <p:extLst>
      <p:ext uri="{BB962C8B-B14F-4D97-AF65-F5344CB8AC3E}">
        <p14:creationId xmlns:p14="http://schemas.microsoft.com/office/powerpoint/2010/main" val="114169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41B9299-535F-B4A3-E17F-24C17BC252F2}"/>
              </a:ext>
            </a:extLst>
          </p:cNvPr>
          <p:cNvSpPr/>
          <p:nvPr/>
        </p:nvSpPr>
        <p:spPr>
          <a:xfrm>
            <a:off x="8065294" y="701631"/>
            <a:ext cx="3669711" cy="4734764"/>
          </a:xfrm>
          <a:prstGeom prst="rect">
            <a:avLst/>
          </a:prstGeom>
          <a:solidFill>
            <a:schemeClr val="accent1">
              <a:lumMod val="20000"/>
              <a:lumOff val="8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18</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336885" y="1391246"/>
            <a:ext cx="5759116" cy="5068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6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2644A05-FDAB-7842-936A-5E3B32267F80}"/>
              </a:ext>
            </a:extLst>
          </p:cNvPr>
          <p:cNvSpPr/>
          <p:nvPr/>
        </p:nvSpPr>
        <p:spPr>
          <a:xfrm>
            <a:off x="8473659" y="1100138"/>
            <a:ext cx="2863472" cy="38933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E8F6732-0310-887D-1538-D94A96BBE99F}"/>
              </a:ext>
            </a:extLst>
          </p:cNvPr>
          <p:cNvSpPr txBox="1"/>
          <p:nvPr/>
        </p:nvSpPr>
        <p:spPr>
          <a:xfrm>
            <a:off x="759441" y="698277"/>
            <a:ext cx="6126021" cy="2323713"/>
          </a:xfrm>
          <a:prstGeom prst="rect">
            <a:avLst/>
          </a:prstGeom>
          <a:noFill/>
        </p:spPr>
        <p:txBody>
          <a:bodyPr wrap="square" rtlCol="0">
            <a:spAutoFit/>
          </a:bodyPr>
          <a:lstStyle/>
          <a:p>
            <a:pPr algn="l" fontAlgn="base">
              <a:spcBef>
                <a:spcPts val="0"/>
              </a:spcBef>
              <a:spcAft>
                <a:spcPts val="1125"/>
              </a:spcAft>
            </a:pPr>
            <a:r>
              <a:rPr lang="en-US" sz="4000" b="1" i="1" u="none" strike="noStrike" dirty="0">
                <a:solidFill>
                  <a:srgbClr val="0070C0"/>
                </a:solidFill>
                <a:effectLst/>
                <a:latin typeface="Times New Roman" panose="02020603050405020304" pitchFamily="18" charset="0"/>
              </a:rPr>
              <a:t>CONSIDERATION 5: </a:t>
            </a:r>
            <a:r>
              <a:rPr lang="en-US" sz="3500" b="1" i="0" u="none" strike="noStrike" dirty="0">
                <a:solidFill>
                  <a:srgbClr val="0070C0"/>
                </a:solidFill>
                <a:effectLst/>
                <a:latin typeface="Times New Roman" panose="02020603050405020304" pitchFamily="18" charset="0"/>
              </a:rPr>
              <a:t>Reasonable Accommodation Includes Doing Things Differently</a:t>
            </a:r>
            <a:endParaRPr lang="en-US" sz="3500" b="0" i="0" u="none" strike="noStrike" dirty="0">
              <a:solidFill>
                <a:srgbClr val="0070C0"/>
              </a:solidFill>
              <a:effectLst/>
              <a:latin typeface="Arial" panose="020B0604020202020204" pitchFamily="34" charset="0"/>
            </a:endParaRPr>
          </a:p>
        </p:txBody>
      </p:sp>
      <p:pic>
        <p:nvPicPr>
          <p:cNvPr id="5" name="Picture 4">
            <a:extLst>
              <a:ext uri="{FF2B5EF4-FFF2-40B4-BE49-F238E27FC236}">
                <a16:creationId xmlns:a16="http://schemas.microsoft.com/office/drawing/2014/main" id="{CDAD606D-9EAA-B4DE-D6AA-165701A83B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4198" y="-28183"/>
            <a:ext cx="2260702" cy="1528622"/>
          </a:xfrm>
          <a:prstGeom prst="rect">
            <a:avLst/>
          </a:prstGeom>
        </p:spPr>
      </p:pic>
      <p:pic>
        <p:nvPicPr>
          <p:cNvPr id="7" name="Picture 6">
            <a:extLst>
              <a:ext uri="{FF2B5EF4-FFF2-40B4-BE49-F238E27FC236}">
                <a16:creationId xmlns:a16="http://schemas.microsoft.com/office/drawing/2014/main" id="{E819FFBB-29DC-1A68-FAAE-E9ABC2CCF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2044" y="1500439"/>
            <a:ext cx="2260702" cy="1458111"/>
          </a:xfrm>
          <a:prstGeom prst="rect">
            <a:avLst/>
          </a:prstGeom>
        </p:spPr>
      </p:pic>
      <p:pic>
        <p:nvPicPr>
          <p:cNvPr id="15" name="Picture 14">
            <a:extLst>
              <a:ext uri="{FF2B5EF4-FFF2-40B4-BE49-F238E27FC236}">
                <a16:creationId xmlns:a16="http://schemas.microsoft.com/office/drawing/2014/main" id="{F42F636D-9002-62DF-9633-8645CAFDB2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2044" y="4515275"/>
            <a:ext cx="2260702" cy="1492587"/>
          </a:xfrm>
          <a:prstGeom prst="rect">
            <a:avLst/>
          </a:prstGeom>
        </p:spPr>
      </p:pic>
      <p:pic>
        <p:nvPicPr>
          <p:cNvPr id="17" name="Picture 16">
            <a:extLst>
              <a:ext uri="{FF2B5EF4-FFF2-40B4-BE49-F238E27FC236}">
                <a16:creationId xmlns:a16="http://schemas.microsoft.com/office/drawing/2014/main" id="{6D05B0D3-2B70-D83E-8380-73CC9EBBF5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4198" y="2976170"/>
            <a:ext cx="2260702" cy="1539105"/>
          </a:xfrm>
          <a:prstGeom prst="rect">
            <a:avLst/>
          </a:prstGeom>
        </p:spPr>
      </p:pic>
    </p:spTree>
    <p:extLst>
      <p:ext uri="{BB962C8B-B14F-4D97-AF65-F5344CB8AC3E}">
        <p14:creationId xmlns:p14="http://schemas.microsoft.com/office/powerpoint/2010/main" val="419108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F02F45-A6C1-924B-8194-010133CEF807}"/>
              </a:ext>
            </a:extLst>
          </p:cNvPr>
          <p:cNvSpPr/>
          <p:nvPr/>
        </p:nvSpPr>
        <p:spPr>
          <a:xfrm>
            <a:off x="7713368" y="-1661007"/>
            <a:ext cx="3468058" cy="3989870"/>
          </a:xfrm>
          <a:prstGeom prst="rect">
            <a:avLst/>
          </a:prstGeom>
          <a:solidFill>
            <a:schemeClr val="accent1">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2026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19</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DDB0F49-B766-1043-AF0A-FE1F152DB561}"/>
              </a:ext>
            </a:extLst>
          </p:cNvPr>
          <p:cNvSpPr/>
          <p:nvPr/>
        </p:nvSpPr>
        <p:spPr>
          <a:xfrm rot="5400000">
            <a:off x="-2403391" y="72498"/>
            <a:ext cx="6912794" cy="84862"/>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AE50F66-455A-3A3B-011B-485589724EB4}"/>
              </a:ext>
            </a:extLst>
          </p:cNvPr>
          <p:cNvSpPr txBox="1"/>
          <p:nvPr/>
        </p:nvSpPr>
        <p:spPr>
          <a:xfrm>
            <a:off x="1366837" y="1165878"/>
            <a:ext cx="5382446" cy="2554545"/>
          </a:xfrm>
          <a:prstGeom prst="rect">
            <a:avLst/>
          </a:prstGeom>
          <a:noFill/>
        </p:spPr>
        <p:txBody>
          <a:bodyPr wrap="square" rtlCol="0">
            <a:spAutoFit/>
          </a:bodyPr>
          <a:lstStyle/>
          <a:p>
            <a:pPr algn="l" fontAlgn="base">
              <a:spcBef>
                <a:spcPts val="0"/>
              </a:spcBef>
              <a:spcAft>
                <a:spcPts val="1125"/>
              </a:spcAft>
            </a:pPr>
            <a:r>
              <a:rPr lang="en-US" sz="4000" b="1" i="1" u="none" strike="noStrike" dirty="0">
                <a:solidFill>
                  <a:srgbClr val="0070C0"/>
                </a:solidFill>
                <a:effectLst/>
                <a:latin typeface="Times New Roman" panose="02020603050405020304" pitchFamily="18" charset="0"/>
              </a:rPr>
              <a:t>CONSIDERATION 6: </a:t>
            </a:r>
            <a:r>
              <a:rPr lang="en-US" sz="4000" b="1" i="0" u="none" strike="noStrike" dirty="0">
                <a:solidFill>
                  <a:srgbClr val="0070C0"/>
                </a:solidFill>
                <a:effectLst/>
                <a:latin typeface="Times New Roman" panose="02020603050405020304" pitchFamily="18" charset="0"/>
              </a:rPr>
              <a:t>Have a Plan for Telling Others About the Accommodation</a:t>
            </a:r>
            <a:endParaRPr lang="en-US" sz="4000" b="0" i="0" u="none" strike="noStrike" dirty="0">
              <a:solidFill>
                <a:srgbClr val="0070C0"/>
              </a:solidFill>
              <a:effectLst/>
              <a:latin typeface="Arial" panose="020B0604020202020204" pitchFamily="34" charset="0"/>
            </a:endParaRPr>
          </a:p>
        </p:txBody>
      </p:sp>
      <p:pic>
        <p:nvPicPr>
          <p:cNvPr id="6" name="Picture 5">
            <a:extLst>
              <a:ext uri="{FF2B5EF4-FFF2-40B4-BE49-F238E27FC236}">
                <a16:creationId xmlns:a16="http://schemas.microsoft.com/office/drawing/2014/main" id="{42B08326-ACBF-E2CB-D6C6-46101F053F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056" y="4155699"/>
            <a:ext cx="3209131" cy="1878382"/>
          </a:xfrm>
          <a:prstGeom prst="rect">
            <a:avLst/>
          </a:prstGeom>
        </p:spPr>
      </p:pic>
      <p:pic>
        <p:nvPicPr>
          <p:cNvPr id="8" name="Picture 7">
            <a:extLst>
              <a:ext uri="{FF2B5EF4-FFF2-40B4-BE49-F238E27FC236}">
                <a16:creationId xmlns:a16="http://schemas.microsoft.com/office/drawing/2014/main" id="{19959C5A-CDC1-F7C6-58E3-D9ADA30CA8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4312" y="4147578"/>
            <a:ext cx="2780415" cy="1886503"/>
          </a:xfrm>
          <a:prstGeom prst="rect">
            <a:avLst/>
          </a:prstGeom>
        </p:spPr>
      </p:pic>
      <p:pic>
        <p:nvPicPr>
          <p:cNvPr id="16" name="Picture 15">
            <a:extLst>
              <a:ext uri="{FF2B5EF4-FFF2-40B4-BE49-F238E27FC236}">
                <a16:creationId xmlns:a16="http://schemas.microsoft.com/office/drawing/2014/main" id="{D5AC5E06-55A9-3078-194F-D85047B2A7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63569" y="-107581"/>
            <a:ext cx="3284459" cy="2229275"/>
          </a:xfrm>
          <a:prstGeom prst="rect">
            <a:avLst/>
          </a:prstGeom>
        </p:spPr>
      </p:pic>
    </p:spTree>
    <p:extLst>
      <p:ext uri="{BB962C8B-B14F-4D97-AF65-F5344CB8AC3E}">
        <p14:creationId xmlns:p14="http://schemas.microsoft.com/office/powerpoint/2010/main" val="251802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22093B-3F06-8B40-8DC0-645C241C716B}"/>
              </a:ext>
            </a:extLst>
          </p:cNvPr>
          <p:cNvSpPr/>
          <p:nvPr/>
        </p:nvSpPr>
        <p:spPr>
          <a:xfrm>
            <a:off x="6738684" y="2181129"/>
            <a:ext cx="12109115" cy="6235652"/>
          </a:xfrm>
          <a:prstGeom prst="rect">
            <a:avLst/>
          </a:prstGeom>
          <a:solidFill>
            <a:schemeClr val="accent5">
              <a:lumMod val="20000"/>
              <a:lumOff val="8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2</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1138567" y="905616"/>
            <a:ext cx="5419988" cy="707886"/>
          </a:xfrm>
          <a:prstGeom prst="rect">
            <a:avLst/>
          </a:prstGeom>
          <a:noFill/>
        </p:spPr>
        <p:txBody>
          <a:bodyPr wrap="square" rtlCol="0">
            <a:spAutoFit/>
          </a:bodyPr>
          <a:lstStyle/>
          <a:p>
            <a:pPr marL="0" marR="0" algn="l">
              <a:spcBef>
                <a:spcPts val="0"/>
              </a:spcBef>
              <a:spcAft>
                <a:spcPts val="0"/>
              </a:spcAft>
            </a:pPr>
            <a:r>
              <a:rPr lang="en-US" sz="4000" b="1" u="none" strike="noStrike" spc="300" dirty="0">
                <a:effectLst/>
                <a:latin typeface="Times New Roman" panose="02020603050405020304" pitchFamily="18" charset="0"/>
              </a:rPr>
              <a:t>THE ADA</a:t>
            </a:r>
            <a:endParaRPr lang="en-US" sz="4000" b="1" i="1" u="none" strike="noStrike" spc="300" dirty="0">
              <a:effectLst/>
              <a:latin typeface="Calibri" panose="020F0502020204030204" pitchFamily="34" charset="0"/>
            </a:endParaRPr>
          </a:p>
        </p:txBody>
      </p:sp>
      <p:sp>
        <p:nvSpPr>
          <p:cNvPr id="10" name="TextBox 9">
            <a:extLst>
              <a:ext uri="{FF2B5EF4-FFF2-40B4-BE49-F238E27FC236}">
                <a16:creationId xmlns:a16="http://schemas.microsoft.com/office/drawing/2014/main" id="{1308643C-E542-124F-9DFD-32700D74EA6E}"/>
              </a:ext>
            </a:extLst>
          </p:cNvPr>
          <p:cNvSpPr txBox="1"/>
          <p:nvPr/>
        </p:nvSpPr>
        <p:spPr>
          <a:xfrm>
            <a:off x="1138568" y="1690062"/>
            <a:ext cx="5233658" cy="4401205"/>
          </a:xfrm>
          <a:prstGeom prst="rect">
            <a:avLst/>
          </a:prstGeom>
          <a:noFill/>
        </p:spPr>
        <p:txBody>
          <a:bodyPr wrap="square" rtlCol="0">
            <a:spAutoFit/>
          </a:bodyPr>
          <a:lstStyle/>
          <a:p>
            <a:pPr marL="0" marR="0" algn="l" fontAlgn="base">
              <a:spcBef>
                <a:spcPts val="0"/>
              </a:spcBef>
              <a:spcAft>
                <a:spcPts val="0"/>
              </a:spcAft>
            </a:pPr>
            <a:r>
              <a:rPr lang="en-US" sz="2000" b="0" i="1" u="none" strike="noStrike" dirty="0">
                <a:solidFill>
                  <a:srgbClr val="000000"/>
                </a:solidFill>
                <a:effectLst/>
                <a:latin typeface="Times New Roman" panose="02020603050405020304" pitchFamily="18" charset="0"/>
              </a:rPr>
              <a:t>The </a:t>
            </a:r>
            <a:r>
              <a:rPr lang="en-US" sz="2000" b="0" i="1" u="none" strike="noStrike" dirty="0">
                <a:solidFill>
                  <a:srgbClr val="407EDB"/>
                </a:solidFill>
                <a:effectLst/>
                <a:latin typeface="Times New Roman" panose="02020603050405020304" pitchFamily="18" charset="0"/>
                <a:hlinkClick r:id="rId2" tooltip="Americans with Disabilities Act"/>
              </a:rPr>
              <a:t>Americans with Disabilities Act (ADA)</a:t>
            </a:r>
            <a:r>
              <a:rPr lang="en-US" sz="2000" b="0" i="1" u="none" strike="noStrike" dirty="0">
                <a:solidFill>
                  <a:srgbClr val="000000"/>
                </a:solidFill>
                <a:effectLst/>
                <a:latin typeface="Times New Roman" panose="02020603050405020304" pitchFamily="18" charset="0"/>
              </a:rPr>
              <a:t> covers all employers of 15 or more employees and prohibits discrimination in employment practices, such as hiring, firing, advancement and compensation, and other terms, conditions, and privileges of employment. It also protects employees from retaliation when they enforce their rights under the ADA.</a:t>
            </a:r>
            <a:endParaRPr lang="en-US" sz="2000" b="0" i="0" u="none" strike="noStrike" dirty="0">
              <a:solidFill>
                <a:srgbClr val="222222"/>
              </a:solidFill>
              <a:effectLst/>
              <a:latin typeface="Arial" panose="020B0604020202020204" pitchFamily="34" charset="0"/>
            </a:endParaRPr>
          </a:p>
          <a:p>
            <a:pPr marL="0" marR="0" algn="l" fontAlgn="base">
              <a:spcBef>
                <a:spcPts val="0"/>
              </a:spcBef>
              <a:spcAft>
                <a:spcPts val="0"/>
              </a:spcAft>
            </a:pPr>
            <a:r>
              <a:rPr lang="en-US" sz="2000" b="0" i="1" u="none" strike="noStrike" dirty="0">
                <a:solidFill>
                  <a:srgbClr val="000000"/>
                </a:solidFill>
                <a:effectLst/>
                <a:latin typeface="Times New Roman" panose="02020603050405020304" pitchFamily="18" charset="0"/>
              </a:rPr>
              <a:t> </a:t>
            </a:r>
            <a:endParaRPr lang="en-US" sz="2000" b="0" i="0" u="none" strike="noStrike" dirty="0">
              <a:solidFill>
                <a:srgbClr val="222222"/>
              </a:solidFill>
              <a:effectLst/>
              <a:latin typeface="Arial" panose="020B0604020202020204" pitchFamily="34" charset="0"/>
            </a:endParaRPr>
          </a:p>
          <a:p>
            <a:pPr marL="0" marR="0" algn="l" fontAlgn="base">
              <a:spcBef>
                <a:spcPts val="0"/>
              </a:spcBef>
              <a:spcAft>
                <a:spcPts val="0"/>
              </a:spcAft>
            </a:pPr>
            <a:r>
              <a:rPr lang="en-US" sz="2000" b="0" i="1" u="none" strike="noStrike" dirty="0">
                <a:solidFill>
                  <a:srgbClr val="000000"/>
                </a:solidFill>
                <a:effectLst/>
                <a:latin typeface="Times New Roman" panose="02020603050405020304" pitchFamily="18" charset="0"/>
              </a:rPr>
              <a:t>The </a:t>
            </a:r>
            <a:r>
              <a:rPr lang="en-US" sz="2000" b="0" i="1" u="none" strike="noStrike" dirty="0">
                <a:solidFill>
                  <a:srgbClr val="407EDB"/>
                </a:solidFill>
                <a:effectLst/>
                <a:latin typeface="Times New Roman" panose="02020603050405020304" pitchFamily="18" charset="0"/>
                <a:hlinkClick r:id="rId3" tooltip="Equal Employment Opportunity Commission"/>
              </a:rPr>
              <a:t>Equal Employment Opportunity Commission</a:t>
            </a:r>
            <a:r>
              <a:rPr lang="en-US" sz="2000" b="0" i="1" u="none" strike="noStrike" dirty="0">
                <a:solidFill>
                  <a:srgbClr val="000000"/>
                </a:solidFill>
                <a:effectLst/>
                <a:latin typeface="Times New Roman" panose="02020603050405020304" pitchFamily="18" charset="0"/>
              </a:rPr>
              <a:t> (EEOC) is the federal agency responsible for enforcing the ADA at the federal level. Many states have similar laws that protect employers with fewer than 15 employees.</a:t>
            </a:r>
            <a:endParaRPr lang="en-US" sz="2000" b="0" i="0" u="none" strike="noStrike" dirty="0">
              <a:solidFill>
                <a:srgbClr val="222222"/>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DDB0F49-B766-1043-AF0A-FE1F152DB561}"/>
              </a:ext>
            </a:extLst>
          </p:cNvPr>
          <p:cNvSpPr/>
          <p:nvPr/>
        </p:nvSpPr>
        <p:spPr>
          <a:xfrm rot="5400000">
            <a:off x="-2861429" y="2498657"/>
            <a:ext cx="7112140" cy="154936"/>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7422A91-3D1C-B12F-93AA-E72656762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2047" y="0"/>
            <a:ext cx="4262780" cy="6394170"/>
          </a:xfrm>
          <a:prstGeom prst="rect">
            <a:avLst/>
          </a:prstGeom>
        </p:spPr>
      </p:pic>
    </p:spTree>
    <p:extLst>
      <p:ext uri="{BB962C8B-B14F-4D97-AF65-F5344CB8AC3E}">
        <p14:creationId xmlns:p14="http://schemas.microsoft.com/office/powerpoint/2010/main" val="79138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F02F45-A6C1-924B-8194-010133CEF807}"/>
              </a:ext>
            </a:extLst>
          </p:cNvPr>
          <p:cNvSpPr/>
          <p:nvPr/>
        </p:nvSpPr>
        <p:spPr>
          <a:xfrm>
            <a:off x="7713368" y="-1661007"/>
            <a:ext cx="3468058" cy="3989870"/>
          </a:xfrm>
          <a:prstGeom prst="rect">
            <a:avLst/>
          </a:prstGeom>
          <a:solidFill>
            <a:schemeClr val="accent1">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2026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20</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DDB0F49-B766-1043-AF0A-FE1F152DB561}"/>
              </a:ext>
            </a:extLst>
          </p:cNvPr>
          <p:cNvSpPr/>
          <p:nvPr/>
        </p:nvSpPr>
        <p:spPr>
          <a:xfrm rot="5400000">
            <a:off x="-2403391" y="72498"/>
            <a:ext cx="6912794" cy="84862"/>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AE50F66-455A-3A3B-011B-485589724EB4}"/>
              </a:ext>
            </a:extLst>
          </p:cNvPr>
          <p:cNvSpPr txBox="1"/>
          <p:nvPr/>
        </p:nvSpPr>
        <p:spPr>
          <a:xfrm>
            <a:off x="1366837" y="1165878"/>
            <a:ext cx="5382446" cy="707886"/>
          </a:xfrm>
          <a:prstGeom prst="rect">
            <a:avLst/>
          </a:prstGeom>
          <a:noFill/>
        </p:spPr>
        <p:txBody>
          <a:bodyPr wrap="square" rtlCol="0">
            <a:spAutoFit/>
          </a:bodyPr>
          <a:lstStyle/>
          <a:p>
            <a:pPr algn="l" fontAlgn="base">
              <a:spcBef>
                <a:spcPts val="0"/>
              </a:spcBef>
              <a:spcAft>
                <a:spcPts val="1125"/>
              </a:spcAft>
            </a:pPr>
            <a:endParaRPr lang="en-US" sz="4000" b="0" i="0" u="none" strike="noStrike" dirty="0">
              <a:solidFill>
                <a:srgbClr val="0070C0"/>
              </a:solidFill>
              <a:effectLst/>
              <a:latin typeface="Arial" panose="020B0604020202020204" pitchFamily="34" charset="0"/>
            </a:endParaRPr>
          </a:p>
        </p:txBody>
      </p:sp>
      <p:pic>
        <p:nvPicPr>
          <p:cNvPr id="4" name="Picture 3" descr="A person sitting at a desk in front of a computer screen&#10;&#10;Description automatically generated with low confidence">
            <a:extLst>
              <a:ext uri="{FF2B5EF4-FFF2-40B4-BE49-F238E27FC236}">
                <a16:creationId xmlns:a16="http://schemas.microsoft.com/office/drawing/2014/main" id="{E8EC7D65-C354-5787-C718-5F04EC9AF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7945" y="678157"/>
            <a:ext cx="3557153" cy="5230598"/>
          </a:xfrm>
          <a:prstGeom prst="rect">
            <a:avLst/>
          </a:prstGeom>
        </p:spPr>
      </p:pic>
      <p:sp>
        <p:nvSpPr>
          <p:cNvPr id="5" name="TextBox 4">
            <a:extLst>
              <a:ext uri="{FF2B5EF4-FFF2-40B4-BE49-F238E27FC236}">
                <a16:creationId xmlns:a16="http://schemas.microsoft.com/office/drawing/2014/main" id="{14676406-3B1F-E6DE-2A4B-010CF7F9410D}"/>
              </a:ext>
            </a:extLst>
          </p:cNvPr>
          <p:cNvSpPr txBox="1"/>
          <p:nvPr/>
        </p:nvSpPr>
        <p:spPr>
          <a:xfrm>
            <a:off x="6539023" y="2551815"/>
            <a:ext cx="5652977" cy="2831544"/>
          </a:xfrm>
          <a:prstGeom prst="rect">
            <a:avLst/>
          </a:prstGeom>
          <a:noFill/>
        </p:spPr>
        <p:txBody>
          <a:bodyPr wrap="square" rtlCol="0">
            <a:spAutoFit/>
          </a:bodyPr>
          <a:lstStyle/>
          <a:p>
            <a:pPr marL="0" marR="0">
              <a:spcBef>
                <a:spcPts val="0"/>
              </a:spcBef>
              <a:spcAft>
                <a:spcPts val="0"/>
              </a:spcAft>
            </a:pPr>
            <a:r>
              <a:rPr lang="en-US" sz="4000" b="1" i="1" dirty="0">
                <a:solidFill>
                  <a:srgbClr val="0070C0"/>
                </a:solidFill>
                <a:effectLst/>
                <a:latin typeface="Times New Roman" panose="02020603050405020304" pitchFamily="18" charset="0"/>
                <a:ea typeface="Calibri" panose="020F0502020204030204" pitchFamily="34" charset="0"/>
              </a:rPr>
              <a:t>Post-Leave: What is the Return-to-Work Process and Exceptions to Return-to-Work</a:t>
            </a:r>
            <a:endParaRPr lang="en-US" sz="4000" dirty="0">
              <a:solidFill>
                <a:srgbClr val="0070C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7054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4449A0-4E62-9A46-82DA-F676447AF1E4}"/>
              </a:ext>
            </a:extLst>
          </p:cNvPr>
          <p:cNvSpPr/>
          <p:nvPr/>
        </p:nvSpPr>
        <p:spPr>
          <a:xfrm>
            <a:off x="-687188" y="1331090"/>
            <a:ext cx="14442537" cy="4487196"/>
          </a:xfrm>
          <a:prstGeom prst="rect">
            <a:avLst/>
          </a:prstGeom>
          <a:solidFill>
            <a:schemeClr val="bg2">
              <a:lumMod val="1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2025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21</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DAC6F7-D4D7-4C49-898E-20A73411F358}"/>
              </a:ext>
            </a:extLst>
          </p:cNvPr>
          <p:cNvSpPr txBox="1"/>
          <p:nvPr/>
        </p:nvSpPr>
        <p:spPr>
          <a:xfrm>
            <a:off x="316838" y="1720840"/>
            <a:ext cx="5180195" cy="3416320"/>
          </a:xfrm>
          <a:prstGeom prst="rect">
            <a:avLst/>
          </a:prstGeom>
          <a:noFill/>
        </p:spPr>
        <p:txBody>
          <a:bodyPr wrap="square" rtlCol="0">
            <a:spAutoFit/>
          </a:bodyPr>
          <a:lstStyle/>
          <a:p>
            <a:pPr marL="0" marR="0">
              <a:spcBef>
                <a:spcPts val="0"/>
              </a:spcBef>
              <a:spcAft>
                <a:spcPts val="0"/>
              </a:spcAft>
            </a:pPr>
            <a:r>
              <a:rPr lang="en-US" sz="5400" b="1" i="1" dirty="0">
                <a:solidFill>
                  <a:schemeClr val="bg1"/>
                </a:solidFill>
                <a:effectLst/>
                <a:latin typeface="Times New Roman" panose="02020603050405020304" pitchFamily="18" charset="0"/>
                <a:ea typeface="Calibri" panose="020F0502020204030204" pitchFamily="34" charset="0"/>
              </a:rPr>
              <a:t>Employer Tips: How to Avoid Retaliation Claims</a:t>
            </a:r>
            <a:endParaRPr lang="en-US" sz="5400" dirty="0">
              <a:solidFill>
                <a:schemeClr val="bg1"/>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182599F9-D57D-AC4A-9544-48F5A374E002}"/>
              </a:ext>
            </a:extLst>
          </p:cNvPr>
          <p:cNvSpPr/>
          <p:nvPr/>
        </p:nvSpPr>
        <p:spPr>
          <a:xfrm flipV="1">
            <a:off x="-687188" y="5985846"/>
            <a:ext cx="12688188" cy="93248"/>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7198460-0FA9-0F26-41CE-C0ABCB73DE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6311260" y="950737"/>
            <a:ext cx="5354130" cy="4221339"/>
          </a:xfrm>
          <a:prstGeom prst="rect">
            <a:avLst/>
          </a:prstGeom>
        </p:spPr>
      </p:pic>
      <p:pic>
        <p:nvPicPr>
          <p:cNvPr id="17" name="Picture 16">
            <a:extLst>
              <a:ext uri="{FF2B5EF4-FFF2-40B4-BE49-F238E27FC236}">
                <a16:creationId xmlns:a16="http://schemas.microsoft.com/office/drawing/2014/main" id="{4ED0B788-D79C-A102-66FB-9FE1683C0C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76501" y="-665381"/>
            <a:ext cx="2447131" cy="1805487"/>
          </a:xfrm>
          <a:prstGeom prst="rect">
            <a:avLst/>
          </a:prstGeom>
        </p:spPr>
      </p:pic>
      <p:pic>
        <p:nvPicPr>
          <p:cNvPr id="21" name="Picture 20">
            <a:extLst>
              <a:ext uri="{FF2B5EF4-FFF2-40B4-BE49-F238E27FC236}">
                <a16:creationId xmlns:a16="http://schemas.microsoft.com/office/drawing/2014/main" id="{1EB7F944-165D-2419-10C2-4DCBF55BB4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990" y="-1397318"/>
            <a:ext cx="3613176" cy="2537424"/>
          </a:xfrm>
          <a:prstGeom prst="rect">
            <a:avLst/>
          </a:prstGeom>
        </p:spPr>
      </p:pic>
    </p:spTree>
    <p:extLst>
      <p:ext uri="{BB962C8B-B14F-4D97-AF65-F5344CB8AC3E}">
        <p14:creationId xmlns:p14="http://schemas.microsoft.com/office/powerpoint/2010/main" val="23227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902F84A-7E73-1341-9D59-45D31A410000}"/>
              </a:ext>
            </a:extLst>
          </p:cNvPr>
          <p:cNvSpPr txBox="1">
            <a:spLocks/>
          </p:cNvSpPr>
          <p:nvPr/>
        </p:nvSpPr>
        <p:spPr>
          <a:xfrm>
            <a:off x="2489706" y="2318070"/>
            <a:ext cx="5305053" cy="4807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ct val="20000"/>
              </a:spcAf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Roe Law Group, PLLC </a:t>
            </a:r>
          </a:p>
          <a:p>
            <a:pPr>
              <a:lnSpc>
                <a:spcPct val="100000"/>
              </a:lnSpc>
              <a:spcBef>
                <a:spcPts val="100"/>
              </a:spcBef>
              <a:spcAft>
                <a:spcPct val="20000"/>
              </a:spcAf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60 South Sixth Street, Suite 2630</a:t>
            </a:r>
          </a:p>
          <a:p>
            <a:pPr>
              <a:lnSpc>
                <a:spcPct val="100000"/>
              </a:lnSpc>
              <a:spcBef>
                <a:spcPts val="100"/>
              </a:spcBef>
              <a:spcAft>
                <a:spcPct val="20000"/>
              </a:spcAf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Minneapolis, MN  55402</a:t>
            </a:r>
          </a:p>
          <a:p>
            <a:pPr>
              <a:lnSpc>
                <a:spcPct val="100000"/>
              </a:lnSpc>
              <a:spcBef>
                <a:spcPts val="100"/>
              </a:spcBef>
              <a:spcAft>
                <a:spcPct val="20000"/>
              </a:spcAf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612-351-8305 (direct)</a:t>
            </a:r>
          </a:p>
          <a:p>
            <a:pPr>
              <a:lnSpc>
                <a:spcPct val="100000"/>
              </a:lnSpc>
              <a:spcBef>
                <a:spcPts val="100"/>
              </a:spcBef>
              <a:buFont typeface="Arial" panose="020B0604020202020204" pitchFamily="34" charset="0"/>
              <a:buNone/>
            </a:pPr>
            <a:r>
              <a:rPr lang="en-US" altLang="en-US" sz="2000" dirty="0" err="1">
                <a:latin typeface="Times New Roman" panose="02020603050405020304" pitchFamily="18" charset="0"/>
                <a:cs typeface="Times New Roman" panose="02020603050405020304" pitchFamily="18" charset="0"/>
              </a:rPr>
              <a:t>jroe@roelawgroup.com</a:t>
            </a:r>
            <a:endParaRPr lang="en-US" altLang="en-US" sz="20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r>
              <a:rPr lang="en-US" altLang="en-US" sz="2000" dirty="0" err="1">
                <a:latin typeface="Times New Roman" panose="02020603050405020304" pitchFamily="18" charset="0"/>
                <a:cs typeface="Times New Roman" panose="02020603050405020304" pitchFamily="18" charset="0"/>
              </a:rPr>
              <a:t>www.roelawgroup.com</a:t>
            </a:r>
            <a:r>
              <a:rPr lang="en-US" altLang="en-US" sz="2000" dirty="0">
                <a:latin typeface="Times New Roman" panose="02020603050405020304" pitchFamily="18" charset="0"/>
                <a:cs typeface="Times New Roman" panose="02020603050405020304" pitchFamily="18" charset="0"/>
              </a:rPr>
              <a:t>	</a:t>
            </a: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spcBef>
                <a:spcPts val="500"/>
              </a:spcBef>
              <a:buFont typeface="Arial" panose="020B0604020202020204" pitchFamily="34" charset="0"/>
              <a:buNone/>
            </a:pPr>
            <a:r>
              <a:rPr lang="en-US" sz="2000" i="1" dirty="0">
                <a:latin typeface="Times New Roman" panose="02020603050405020304" pitchFamily="18" charset="0"/>
                <a:cs typeface="Times New Roman" panose="02020603050405020304" pitchFamily="18" charset="0"/>
              </a:rPr>
              <a:t>  </a:t>
            </a:r>
          </a:p>
          <a:p>
            <a:pPr>
              <a:spcBef>
                <a:spcPts val="500"/>
              </a:spcBef>
              <a:buFont typeface="Arial" panose="020B0604020202020204" pitchFamily="34" charset="0"/>
              <a:buNone/>
            </a:pPr>
            <a:r>
              <a:rPr lang="en-US" sz="2000" i="1" dirty="0">
                <a:solidFill>
                  <a:schemeClr val="bg2">
                    <a:lumMod val="25000"/>
                  </a:schemeClr>
                </a:solidFill>
                <a:latin typeface="Times New Roman" panose="02020603050405020304" pitchFamily="18" charset="0"/>
                <a:cs typeface="Times New Roman" panose="02020603050405020304" pitchFamily="18" charset="0"/>
              </a:rPr>
              <a:t>These materials are for informational purposes only and should not be used as legal advice.</a:t>
            </a:r>
            <a:endParaRPr lang="en-US" sz="20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1" name="Slide Number Placeholder 4">
            <a:extLst>
              <a:ext uri="{FF2B5EF4-FFF2-40B4-BE49-F238E27FC236}">
                <a16:creationId xmlns:a16="http://schemas.microsoft.com/office/drawing/2014/main" id="{CA2AB0C8-4F7E-6D4A-B06B-56992B2A1B12}"/>
              </a:ext>
            </a:extLst>
          </p:cNvPr>
          <p:cNvSpPr>
            <a:spLocks noGrp="1"/>
          </p:cNvSpPr>
          <p:nvPr>
            <p:ph type="sldNum" sz="quarter" idx="12"/>
          </p:nvPr>
        </p:nvSpPr>
        <p:spPr>
          <a:xfrm>
            <a:off x="10065348" y="6459786"/>
            <a:ext cx="1312025" cy="365125"/>
          </a:xfrm>
        </p:spPr>
        <p:txBody>
          <a:bodyPr>
            <a:normAutofit/>
          </a:bodyPr>
          <a:lstStyle/>
          <a:p>
            <a:pPr>
              <a:spcAft>
                <a:spcPts val="600"/>
              </a:spcAft>
            </a:pPr>
            <a:fld id="{7448383F-A80B-42EE-AF2A-9BC947A43F02}" type="slidenum">
              <a:rPr lang="en-US" smtClean="0"/>
              <a:pPr>
                <a:spcAft>
                  <a:spcPts val="600"/>
                </a:spcAft>
              </a:pPr>
              <a:t>22</a:t>
            </a:fld>
            <a:endParaRPr lang="en-US"/>
          </a:p>
        </p:txBody>
      </p:sp>
      <p:pic>
        <p:nvPicPr>
          <p:cNvPr id="12" name="Picture 11" descr="A tall building&#10;&#10;Description automatically generated">
            <a:extLst>
              <a:ext uri="{FF2B5EF4-FFF2-40B4-BE49-F238E27FC236}">
                <a16:creationId xmlns:a16="http://schemas.microsoft.com/office/drawing/2014/main" id="{415F77B3-9502-114A-9165-AD7A2418FD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779943">
            <a:off x="8464327" y="-66261"/>
            <a:ext cx="5606776" cy="7315614"/>
          </a:xfrm>
          <a:prstGeom prst="rect">
            <a:avLst/>
          </a:prstGeom>
        </p:spPr>
      </p:pic>
      <p:sp>
        <p:nvSpPr>
          <p:cNvPr id="13" name="Content Placeholder 2">
            <a:extLst>
              <a:ext uri="{FF2B5EF4-FFF2-40B4-BE49-F238E27FC236}">
                <a16:creationId xmlns:a16="http://schemas.microsoft.com/office/drawing/2014/main" id="{2AA6B6A6-FF29-A547-A1BC-1C849745CAE7}"/>
              </a:ext>
            </a:extLst>
          </p:cNvPr>
          <p:cNvSpPr txBox="1">
            <a:spLocks/>
          </p:cNvSpPr>
          <p:nvPr/>
        </p:nvSpPr>
        <p:spPr>
          <a:xfrm>
            <a:off x="2459596" y="1766358"/>
            <a:ext cx="5305053" cy="4807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ct val="20000"/>
              </a:spcAft>
              <a:buFont typeface="Arial" panose="020B0604020202020204" pitchFamily="34" charset="0"/>
              <a:buNone/>
            </a:pPr>
            <a:r>
              <a:rPr lang="en-US" altLang="en-US" sz="2500" b="1" spc="100" dirty="0">
                <a:solidFill>
                  <a:schemeClr val="tx2">
                    <a:lumMod val="10000"/>
                  </a:schemeClr>
                </a:solidFill>
                <a:latin typeface="Times New Roman" panose="02020603050405020304" pitchFamily="18" charset="0"/>
                <a:cs typeface="Times New Roman" panose="02020603050405020304" pitchFamily="18" charset="0"/>
              </a:rPr>
              <a:t>JESSICA ROE</a:t>
            </a:r>
            <a:endParaRPr lang="en-US" sz="2500" b="1" spc="1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Slide Number Placeholder 5">
            <a:extLst>
              <a:ext uri="{FF2B5EF4-FFF2-40B4-BE49-F238E27FC236}">
                <a16:creationId xmlns:a16="http://schemas.microsoft.com/office/drawing/2014/main" id="{E3E55DBA-4606-2F43-B729-AEFD8782711A}"/>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lumMod val="85000"/>
                  </a:schemeClr>
                </a:solidFill>
                <a:latin typeface="Times New Roman" panose="02020603050405020304" pitchFamily="18" charset="0"/>
                <a:cs typeface="Times New Roman" panose="02020603050405020304" pitchFamily="18" charset="0"/>
              </a:rPr>
              <a:pPr>
                <a:spcAft>
                  <a:spcPts val="600"/>
                </a:spcAft>
              </a:pPr>
              <a:t>22</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6" name="Footer Placeholder 6">
            <a:extLst>
              <a:ext uri="{FF2B5EF4-FFF2-40B4-BE49-F238E27FC236}">
                <a16:creationId xmlns:a16="http://schemas.microsoft.com/office/drawing/2014/main" id="{44499693-8D11-8D47-ACD5-04DBCE7450AB}"/>
              </a:ext>
            </a:extLst>
          </p:cNvPr>
          <p:cNvSpPr>
            <a:spLocks noGrp="1"/>
          </p:cNvSpPr>
          <p:nvPr>
            <p:ph type="ftr" sz="quarter" idx="11"/>
          </p:nvPr>
        </p:nvSpPr>
        <p:spPr>
          <a:xfrm>
            <a:off x="536573" y="6342537"/>
            <a:ext cx="4822804" cy="365125"/>
          </a:xfrm>
        </p:spPr>
        <p:txBody>
          <a:bodyPr>
            <a:normAutofit/>
          </a:bodyPr>
          <a:lstStyle/>
          <a:p>
            <a:pPr>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9" name="Title 1">
            <a:extLst>
              <a:ext uri="{FF2B5EF4-FFF2-40B4-BE49-F238E27FC236}">
                <a16:creationId xmlns:a16="http://schemas.microsoft.com/office/drawing/2014/main" id="{961CBF53-C81C-DC4C-824D-06014B6A88D5}"/>
              </a:ext>
            </a:extLst>
          </p:cNvPr>
          <p:cNvSpPr>
            <a:spLocks noGrp="1"/>
          </p:cNvSpPr>
          <p:nvPr>
            <p:ph type="title"/>
          </p:nvPr>
        </p:nvSpPr>
        <p:spPr>
          <a:xfrm>
            <a:off x="2399377" y="325355"/>
            <a:ext cx="7118465" cy="1666501"/>
          </a:xfrm>
        </p:spPr>
        <p:txBody>
          <a:bodyPr>
            <a:normAutofit/>
          </a:bodyPr>
          <a:lstStyle/>
          <a:p>
            <a:r>
              <a:rPr lang="en-US" altLang="en-US" sz="4600" b="1" i="1" dirty="0">
                <a:solidFill>
                  <a:schemeClr val="bg2">
                    <a:lumMod val="10000"/>
                  </a:schemeClr>
                </a:solidFill>
                <a:latin typeface="Times New Roman" panose="02020603050405020304" pitchFamily="18" charset="0"/>
                <a:cs typeface="Times New Roman" panose="02020603050405020304" pitchFamily="18" charset="0"/>
              </a:rPr>
              <a:t>For More Information</a:t>
            </a:r>
            <a:endParaRPr lang="en-US" sz="4600" b="1" i="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DACEA9BF-DDB1-234E-BD9A-0B89081E0D13}"/>
              </a:ext>
            </a:extLst>
          </p:cNvPr>
          <p:cNvSpPr/>
          <p:nvPr/>
        </p:nvSpPr>
        <p:spPr>
          <a:xfrm>
            <a:off x="-1664014" y="-260945"/>
            <a:ext cx="3450026" cy="7271345"/>
          </a:xfrm>
          <a:prstGeom prst="rect">
            <a:avLst/>
          </a:prstGeom>
          <a:solidFill>
            <a:schemeClr val="bg2">
              <a:lumMod val="1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Tree>
    <p:extLst>
      <p:ext uri="{BB962C8B-B14F-4D97-AF65-F5344CB8AC3E}">
        <p14:creationId xmlns:p14="http://schemas.microsoft.com/office/powerpoint/2010/main" val="381663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FC92E74-81D0-7747-AD69-542CB1573077}"/>
              </a:ext>
            </a:extLst>
          </p:cNvPr>
          <p:cNvSpPr/>
          <p:nvPr/>
        </p:nvSpPr>
        <p:spPr>
          <a:xfrm>
            <a:off x="-100012" y="505679"/>
            <a:ext cx="4842399" cy="997451"/>
          </a:xfrm>
          <a:prstGeom prst="rect">
            <a:avLst/>
          </a:prstGeom>
          <a:solidFill>
            <a:schemeClr val="tx2">
              <a:lumMod val="20000"/>
              <a:lumOff val="8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2026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3</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08643C-E542-124F-9DFD-32700D74EA6E}"/>
              </a:ext>
            </a:extLst>
          </p:cNvPr>
          <p:cNvSpPr txBox="1"/>
          <p:nvPr/>
        </p:nvSpPr>
        <p:spPr>
          <a:xfrm>
            <a:off x="898027" y="2025698"/>
            <a:ext cx="3937228" cy="3785652"/>
          </a:xfrm>
          <a:prstGeom prst="rect">
            <a:avLst/>
          </a:prstGeom>
          <a:noFill/>
        </p:spPr>
        <p:txBody>
          <a:bodyPr wrap="square" rtlCol="0">
            <a:spAutoFit/>
          </a:bodyPr>
          <a:lstStyle/>
          <a:p>
            <a:pPr marL="0" marR="0" algn="l">
              <a:spcBef>
                <a:spcPts val="0"/>
              </a:spcBef>
              <a:spcAft>
                <a:spcPts val="0"/>
              </a:spcAft>
            </a:pPr>
            <a:r>
              <a:rPr lang="en-US" sz="2400" b="0" i="1" u="none" strike="noStrike" dirty="0">
                <a:solidFill>
                  <a:srgbClr val="000000"/>
                </a:solidFill>
                <a:effectLst/>
                <a:latin typeface="Times New Roman" panose="02020603050405020304" pitchFamily="18" charset="0"/>
              </a:rPr>
              <a:t>The ADA protects individuals with disabilities, meaning those who: (a) have a physical or mental impairment that substantially limits one or more major life activities; (b) have a record of such an impairment; or (c) are regarded as having such an impairment</a:t>
            </a:r>
            <a:endParaRPr lang="en-US" sz="2400" b="0" i="0" u="none" strike="noStrike" dirty="0">
              <a:effectLst/>
              <a:latin typeface="Calibri" panose="020F0502020204030204" pitchFamily="34" charset="0"/>
            </a:endParaRPr>
          </a:p>
        </p:txBody>
      </p:sp>
      <p:sp>
        <p:nvSpPr>
          <p:cNvPr id="12" name="Rectangle 11">
            <a:extLst>
              <a:ext uri="{FF2B5EF4-FFF2-40B4-BE49-F238E27FC236}">
                <a16:creationId xmlns:a16="http://schemas.microsoft.com/office/drawing/2014/main" id="{3DDB0F49-B766-1043-AF0A-FE1F152DB561}"/>
              </a:ext>
            </a:extLst>
          </p:cNvPr>
          <p:cNvSpPr/>
          <p:nvPr/>
        </p:nvSpPr>
        <p:spPr>
          <a:xfrm rot="5400000">
            <a:off x="6913360" y="8379912"/>
            <a:ext cx="7112140" cy="154936"/>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BE4297D-3338-1574-D000-9C5A6FD09E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0298" y="61956"/>
            <a:ext cx="4572000" cy="6858000"/>
          </a:xfrm>
          <a:prstGeom prst="rect">
            <a:avLst/>
          </a:prstGeom>
        </p:spPr>
      </p:pic>
      <p:pic>
        <p:nvPicPr>
          <p:cNvPr id="3" name="Picture 2">
            <a:extLst>
              <a:ext uri="{FF2B5EF4-FFF2-40B4-BE49-F238E27FC236}">
                <a16:creationId xmlns:a16="http://schemas.microsoft.com/office/drawing/2014/main" id="{1CA4288F-C6D4-9B75-260F-EF44CB7D34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8991" y="2186072"/>
            <a:ext cx="3683009" cy="2485855"/>
          </a:xfrm>
          <a:prstGeom prst="rect">
            <a:avLst/>
          </a:prstGeom>
        </p:spPr>
      </p:pic>
      <p:sp>
        <p:nvSpPr>
          <p:cNvPr id="15" name="TextBox 14">
            <a:extLst>
              <a:ext uri="{FF2B5EF4-FFF2-40B4-BE49-F238E27FC236}">
                <a16:creationId xmlns:a16="http://schemas.microsoft.com/office/drawing/2014/main" id="{EA5B544E-2E57-A84A-8D80-CEF8DA09566F}"/>
              </a:ext>
            </a:extLst>
          </p:cNvPr>
          <p:cNvSpPr txBox="1"/>
          <p:nvPr/>
        </p:nvSpPr>
        <p:spPr>
          <a:xfrm>
            <a:off x="314326" y="1036804"/>
            <a:ext cx="6486524" cy="784830"/>
          </a:xfrm>
          <a:prstGeom prst="rect">
            <a:avLst/>
          </a:prstGeom>
          <a:noFill/>
        </p:spPr>
        <p:txBody>
          <a:bodyPr wrap="square" rtlCol="0">
            <a:spAutoFit/>
          </a:bodyPr>
          <a:lstStyle/>
          <a:p>
            <a:pPr algn="l" fontAlgn="base">
              <a:spcBef>
                <a:spcPts val="0"/>
              </a:spcBef>
              <a:spcAft>
                <a:spcPts val="0"/>
              </a:spcAft>
            </a:pPr>
            <a:r>
              <a:rPr lang="en-US" sz="4400" b="1" i="0" u="none" strike="noStrike" dirty="0">
                <a:solidFill>
                  <a:schemeClr val="tx2">
                    <a:lumMod val="75000"/>
                  </a:schemeClr>
                </a:solidFill>
                <a:effectLst/>
                <a:latin typeface="Times New Roman" panose="02020603050405020304" pitchFamily="18" charset="0"/>
              </a:rPr>
              <a:t>What the ADA Protects</a:t>
            </a:r>
            <a:endParaRPr lang="en-US" sz="4400" b="0" i="0" u="none" strike="noStrike" dirty="0">
              <a:solidFill>
                <a:schemeClr val="tx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101122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9D0093-C4CF-F97C-8417-67BB58A8AAB1}"/>
              </a:ext>
            </a:extLst>
          </p:cNvPr>
          <p:cNvSpPr/>
          <p:nvPr/>
        </p:nvSpPr>
        <p:spPr>
          <a:xfrm>
            <a:off x="-2662793" y="2305191"/>
            <a:ext cx="7765248" cy="6235652"/>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48383F-A80B-42EE-AF2A-9BC947A43F02}" type="slidenum">
              <a:rPr kumimoji="0" lang="en-US" sz="1200" b="0" i="0" u="none" strike="noStrike" kern="1200" cap="none" spc="0" normalizeH="0" baseline="0" noProof="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3048" y="1420347"/>
            <a:ext cx="6805898" cy="40026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F2BCB0FE-D9F6-6646-B5BE-9251AB568F75}"/>
              </a:ext>
            </a:extLst>
          </p:cNvPr>
          <p:cNvSpPr txBox="1">
            <a:spLocks/>
          </p:cNvSpPr>
          <p:nvPr/>
        </p:nvSpPr>
        <p:spPr>
          <a:xfrm>
            <a:off x="0" y="253153"/>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u="none" strike="noStrike" kern="1200" cap="none" spc="30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2" name="Footer Placeholder 6">
            <a:extLst>
              <a:ext uri="{FF2B5EF4-FFF2-40B4-BE49-F238E27FC236}">
                <a16:creationId xmlns:a16="http://schemas.microsoft.com/office/drawing/2014/main" id="{729ACACD-B41E-1242-801E-C11D0AC81141}"/>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2026 Roe Law Group, PLLC</a:t>
            </a:r>
          </a:p>
        </p:txBody>
      </p:sp>
      <p:sp>
        <p:nvSpPr>
          <p:cNvPr id="8" name="TextBox 7">
            <a:extLst>
              <a:ext uri="{FF2B5EF4-FFF2-40B4-BE49-F238E27FC236}">
                <a16:creationId xmlns:a16="http://schemas.microsoft.com/office/drawing/2014/main" id="{80166D85-42AF-6965-6B80-BCF5404E3FBD}"/>
              </a:ext>
            </a:extLst>
          </p:cNvPr>
          <p:cNvSpPr txBox="1"/>
          <p:nvPr/>
        </p:nvSpPr>
        <p:spPr>
          <a:xfrm>
            <a:off x="6826140" y="2587541"/>
            <a:ext cx="4831917" cy="2246769"/>
          </a:xfrm>
          <a:prstGeom prst="rect">
            <a:avLst/>
          </a:prstGeom>
          <a:noFill/>
        </p:spPr>
        <p:txBody>
          <a:bodyPr wrap="square">
            <a:spAutoFit/>
          </a:bodyPr>
          <a:lstStyle/>
          <a:p>
            <a:pPr marL="0" marR="0" algn="l">
              <a:spcBef>
                <a:spcPts val="0"/>
              </a:spcBef>
              <a:spcAft>
                <a:spcPts val="0"/>
              </a:spcAft>
            </a:pPr>
            <a:r>
              <a:rPr lang="en-US" sz="2800" b="0" u="none" strike="noStrike" dirty="0">
                <a:solidFill>
                  <a:srgbClr val="222222"/>
                </a:solidFill>
                <a:effectLst/>
                <a:latin typeface="Times New Roman" panose="02020603050405020304" pitchFamily="18" charset="0"/>
              </a:rPr>
              <a:t>Any modification or adjustment to a job or work environment that will enable a person with a disability to apply or perform the job</a:t>
            </a:r>
            <a:endParaRPr lang="en-US" sz="2800" b="0" u="none" strike="noStrike" dirty="0">
              <a:solidFill>
                <a:srgbClr val="222222"/>
              </a:solidFill>
              <a:effectLst/>
              <a:latin typeface="Calibri" panose="020F0502020204030204" pitchFamily="34" charset="0"/>
            </a:endParaRPr>
          </a:p>
        </p:txBody>
      </p:sp>
      <p:sp>
        <p:nvSpPr>
          <p:cNvPr id="10" name="TextBox 9">
            <a:extLst>
              <a:ext uri="{FF2B5EF4-FFF2-40B4-BE49-F238E27FC236}">
                <a16:creationId xmlns:a16="http://schemas.microsoft.com/office/drawing/2014/main" id="{AD3AEA51-FEE9-1447-BBF5-2949F7F2613A}"/>
              </a:ext>
            </a:extLst>
          </p:cNvPr>
          <p:cNvSpPr txBox="1"/>
          <p:nvPr/>
        </p:nvSpPr>
        <p:spPr>
          <a:xfrm>
            <a:off x="6579389" y="402626"/>
            <a:ext cx="5158930" cy="1846659"/>
          </a:xfrm>
          <a:prstGeom prst="rect">
            <a:avLst/>
          </a:prstGeom>
          <a:noFill/>
        </p:spPr>
        <p:txBody>
          <a:bodyPr wrap="square" rtlCol="0">
            <a:spAutoFit/>
          </a:bodyPr>
          <a:lstStyle/>
          <a:p>
            <a:pPr algn="l" fontAlgn="base">
              <a:spcBef>
                <a:spcPts val="0"/>
              </a:spcBef>
            </a:pPr>
            <a:r>
              <a:rPr lang="en-US" sz="3800" b="1" i="0" u="none" strike="noStrike" dirty="0">
                <a:solidFill>
                  <a:schemeClr val="tx2">
                    <a:lumMod val="75000"/>
                  </a:schemeClr>
                </a:solidFill>
                <a:effectLst/>
                <a:latin typeface="Times New Roman" panose="02020603050405020304" pitchFamily="18" charset="0"/>
              </a:rPr>
              <a:t>WHAT IS A REASONABLE ACCOMMODATION? </a:t>
            </a:r>
            <a:endParaRPr lang="en-US" sz="2800" b="0" i="1" u="none" strike="noStrike" dirty="0">
              <a:solidFill>
                <a:schemeClr val="tx2">
                  <a:lumMod val="75000"/>
                </a:schemeClr>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93ED95C5-78E4-3B46-8679-0D76419197C3}"/>
              </a:ext>
            </a:extLst>
          </p:cNvPr>
          <p:cNvSpPr/>
          <p:nvPr/>
        </p:nvSpPr>
        <p:spPr>
          <a:xfrm>
            <a:off x="-1610105" y="3626554"/>
            <a:ext cx="7056313" cy="2452678"/>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9100B47-848D-ADA0-0324-E46561DD9B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507" y="392361"/>
            <a:ext cx="5820751" cy="3880501"/>
          </a:xfrm>
          <a:prstGeom prst="rect">
            <a:avLst/>
          </a:prstGeom>
        </p:spPr>
      </p:pic>
    </p:spTree>
    <p:extLst>
      <p:ext uri="{BB962C8B-B14F-4D97-AF65-F5344CB8AC3E}">
        <p14:creationId xmlns:p14="http://schemas.microsoft.com/office/powerpoint/2010/main" val="116990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0FCC6-6909-4378-8722-FB3FD8D3EE02}"/>
              </a:ext>
            </a:extLst>
          </p:cNvPr>
          <p:cNvPicPr>
            <a:picLocks noChangeAspect="1"/>
          </p:cNvPicPr>
          <p:nvPr/>
        </p:nvPicPr>
        <p:blipFill>
          <a:blip r:embed="rId2"/>
          <a:stretch>
            <a:fillRect/>
          </a:stretch>
        </p:blipFill>
        <p:spPr>
          <a:xfrm>
            <a:off x="8010893" y="0"/>
            <a:ext cx="4957542" cy="6858000"/>
          </a:xfrm>
          <a:prstGeom prst="rect">
            <a:avLst/>
          </a:prstGeom>
        </p:spPr>
      </p:pic>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5</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135860" y="344866"/>
            <a:ext cx="7057654" cy="1323439"/>
          </a:xfrm>
          <a:prstGeom prst="rect">
            <a:avLst/>
          </a:prstGeom>
          <a:noFill/>
        </p:spPr>
        <p:txBody>
          <a:bodyPr wrap="square" rtlCol="0">
            <a:spAutoFit/>
          </a:bodyPr>
          <a:lstStyle/>
          <a:p>
            <a:pPr algn="ctr"/>
            <a:r>
              <a:rPr lang="en-US" sz="4000" b="1" spc="300" dirty="0">
                <a:solidFill>
                  <a:schemeClr val="tx2">
                    <a:lumMod val="75000"/>
                  </a:schemeClr>
                </a:solidFill>
                <a:latin typeface="Times New Roman" panose="02020603050405020304" pitchFamily="18" charset="0"/>
                <a:cs typeface="Times New Roman" panose="02020603050405020304" pitchFamily="18" charset="0"/>
              </a:rPr>
              <a:t>Preparing For An Accommodation Request?</a:t>
            </a:r>
          </a:p>
        </p:txBody>
      </p:sp>
      <p:sp>
        <p:nvSpPr>
          <p:cNvPr id="10" name="TextBox 9">
            <a:extLst>
              <a:ext uri="{FF2B5EF4-FFF2-40B4-BE49-F238E27FC236}">
                <a16:creationId xmlns:a16="http://schemas.microsoft.com/office/drawing/2014/main" id="{1308643C-E542-124F-9DFD-32700D74EA6E}"/>
              </a:ext>
            </a:extLst>
          </p:cNvPr>
          <p:cNvSpPr txBox="1"/>
          <p:nvPr/>
        </p:nvSpPr>
        <p:spPr>
          <a:xfrm>
            <a:off x="322105" y="1908163"/>
            <a:ext cx="6871407"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Ensure job positions have defined essential and nonessential functions.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Draft or review all job descriptions to ensure accurate descriptions of actual job duties and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Identify the essential and nonessential job responsibilities.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Ensure you have policies and a process to handle accommodation requests</a:t>
            </a:r>
          </a:p>
        </p:txBody>
      </p:sp>
      <p:sp>
        <p:nvSpPr>
          <p:cNvPr id="12" name="Rectangle 11">
            <a:extLst>
              <a:ext uri="{FF2B5EF4-FFF2-40B4-BE49-F238E27FC236}">
                <a16:creationId xmlns:a16="http://schemas.microsoft.com/office/drawing/2014/main" id="{3DDB0F49-B766-1043-AF0A-FE1F152DB561}"/>
              </a:ext>
            </a:extLst>
          </p:cNvPr>
          <p:cNvSpPr/>
          <p:nvPr/>
        </p:nvSpPr>
        <p:spPr>
          <a:xfrm rot="16200000" flipV="1">
            <a:off x="3947553" y="3562063"/>
            <a:ext cx="8010892" cy="95536"/>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78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34CE57-E093-49F3-B10F-59EFAAF2195E}"/>
              </a:ext>
            </a:extLst>
          </p:cNvPr>
          <p:cNvPicPr>
            <a:picLocks noChangeAspect="1"/>
          </p:cNvPicPr>
          <p:nvPr/>
        </p:nvPicPr>
        <p:blipFill>
          <a:blip r:embed="rId2"/>
          <a:stretch>
            <a:fillRect/>
          </a:stretch>
        </p:blipFill>
        <p:spPr>
          <a:xfrm>
            <a:off x="6489383" y="1549604"/>
            <a:ext cx="6076335" cy="5423017"/>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48383F-A80B-42EE-AF2A-9BC947A43F02}" type="slidenum">
              <a:rPr kumimoji="0" lang="en-US" sz="1200" b="0" i="0" u="none" strike="noStrike" kern="1200" cap="none" spc="0" normalizeH="0" baseline="0" noProof="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2026 Roe Law Group, PLLC</a:t>
            </a: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3048" y="1420347"/>
            <a:ext cx="6805898" cy="40026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 name="Title 1">
            <a:extLst>
              <a:ext uri="{FF2B5EF4-FFF2-40B4-BE49-F238E27FC236}">
                <a16:creationId xmlns:a16="http://schemas.microsoft.com/office/drawing/2014/main" id="{F2BCB0FE-D9F6-6646-B5BE-9251AB568F75}"/>
              </a:ext>
            </a:extLst>
          </p:cNvPr>
          <p:cNvSpPr txBox="1">
            <a:spLocks/>
          </p:cNvSpPr>
          <p:nvPr/>
        </p:nvSpPr>
        <p:spPr>
          <a:xfrm>
            <a:off x="1294114" y="303801"/>
            <a:ext cx="9603771"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chemeClr val="tx2">
                    <a:lumMod val="75000"/>
                  </a:schemeClr>
                </a:solidFill>
                <a:latin typeface="Times New Roman" panose="02020603050405020304" pitchFamily="18" charset="0"/>
                <a:cs typeface="Times New Roman" panose="02020603050405020304" pitchFamily="18" charset="0"/>
              </a:rPr>
              <a:t>Requests for </a:t>
            </a:r>
            <a:r>
              <a:rPr lang="en-US" sz="4800" b="1" spc="300" dirty="0">
                <a:solidFill>
                  <a:schemeClr val="tx2">
                    <a:lumMod val="75000"/>
                  </a:schemeClr>
                </a:solidFill>
                <a:latin typeface="Times New Roman" panose="02020603050405020304" pitchFamily="18" charset="0"/>
                <a:cs typeface="Times New Roman" panose="02020603050405020304" pitchFamily="18" charset="0"/>
              </a:rPr>
              <a:t>Accommodation</a:t>
            </a:r>
          </a:p>
        </p:txBody>
      </p:sp>
      <p:sp>
        <p:nvSpPr>
          <p:cNvPr id="2" name="TextBox 1">
            <a:extLst>
              <a:ext uri="{FF2B5EF4-FFF2-40B4-BE49-F238E27FC236}">
                <a16:creationId xmlns:a16="http://schemas.microsoft.com/office/drawing/2014/main" id="{86BCED86-7B0A-47A0-9BD2-7F5677D2D0C6}"/>
              </a:ext>
            </a:extLst>
          </p:cNvPr>
          <p:cNvSpPr txBox="1"/>
          <p:nvPr/>
        </p:nvSpPr>
        <p:spPr>
          <a:xfrm>
            <a:off x="303866" y="1902049"/>
            <a:ext cx="6076335" cy="4154984"/>
          </a:xfrm>
          <a:prstGeom prst="rect">
            <a:avLst/>
          </a:prstGeom>
          <a:noFill/>
        </p:spPr>
        <p:txBody>
          <a:bodyPr wrap="square" rtlCol="0">
            <a:spAutoFit/>
          </a:bodyPr>
          <a:lstStyle/>
          <a:p>
            <a:r>
              <a:rPr lang="en-US" sz="2400" dirty="0">
                <a:latin typeface="Times New Roman" panose="02020603050405020304" pitchFamily="18" charset="0"/>
                <a:ea typeface="Yu Gothic Medium" panose="020B0500000000000000" pitchFamily="34" charset="-128"/>
                <a:cs typeface="Times New Roman" panose="02020603050405020304" pitchFamily="18" charset="0"/>
              </a:rPr>
              <a:t>According to the EEOC, an individual may use “plain English” and need not mention the ADA or use the phrase “reasonable accommodation” when requesting an accommodation. </a:t>
            </a:r>
          </a:p>
          <a:p>
            <a:endParaRPr lang="en-US" sz="2400" dirty="0">
              <a:latin typeface="Times New Roman" panose="02020603050405020304" pitchFamily="18" charset="0"/>
              <a:ea typeface="Yu Gothic Medium" panose="020B0500000000000000" pitchFamily="34" charset="-128"/>
              <a:cs typeface="Times New Roman" panose="02020603050405020304" pitchFamily="18" charset="0"/>
            </a:endParaRPr>
          </a:p>
          <a:p>
            <a:r>
              <a:rPr lang="en-US" sz="2400" dirty="0">
                <a:latin typeface="Times New Roman" panose="02020603050405020304" pitchFamily="18" charset="0"/>
                <a:ea typeface="Yu Gothic Medium" panose="020B0500000000000000" pitchFamily="34" charset="-128"/>
                <a:cs typeface="Times New Roman" panose="02020603050405020304" pitchFamily="18" charset="0"/>
              </a:rPr>
              <a:t>Therefore, any time an employee indicates that they are having a problem and the problem is related to a medical condition, the employer should consider whether the employee is making a request for accommodation under the ADA.</a:t>
            </a:r>
          </a:p>
        </p:txBody>
      </p:sp>
      <p:sp>
        <p:nvSpPr>
          <p:cNvPr id="3" name="Rectangle 2">
            <a:extLst>
              <a:ext uri="{FF2B5EF4-FFF2-40B4-BE49-F238E27FC236}">
                <a16:creationId xmlns:a16="http://schemas.microsoft.com/office/drawing/2014/main" id="{9EDA7294-C1BA-DC74-0F7F-9580C1D37FCE}"/>
              </a:ext>
            </a:extLst>
          </p:cNvPr>
          <p:cNvSpPr/>
          <p:nvPr/>
        </p:nvSpPr>
        <p:spPr>
          <a:xfrm>
            <a:off x="-134933" y="1470995"/>
            <a:ext cx="12461866" cy="78609"/>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35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EB369C-5F45-5C0F-5ADF-75BF4EBB049E}"/>
              </a:ext>
            </a:extLst>
          </p:cNvPr>
          <p:cNvSpPr/>
          <p:nvPr/>
        </p:nvSpPr>
        <p:spPr>
          <a:xfrm>
            <a:off x="2517940" y="-364690"/>
            <a:ext cx="6647491" cy="7451290"/>
          </a:xfrm>
          <a:prstGeom prst="rect">
            <a:avLst/>
          </a:prstGeom>
          <a:solidFill>
            <a:schemeClr val="bg2">
              <a:lumMod val="1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4" name="Rectangle 13">
            <a:extLst>
              <a:ext uri="{FF2B5EF4-FFF2-40B4-BE49-F238E27FC236}">
                <a16:creationId xmlns:a16="http://schemas.microsoft.com/office/drawing/2014/main" id="{4177A1ED-696C-F6BE-E07F-12804BE175E8}"/>
              </a:ext>
            </a:extLst>
          </p:cNvPr>
          <p:cNvSpPr/>
          <p:nvPr/>
        </p:nvSpPr>
        <p:spPr>
          <a:xfrm>
            <a:off x="2517940" y="-143234"/>
            <a:ext cx="6647491" cy="7451290"/>
          </a:xfrm>
          <a:prstGeom prst="rect">
            <a:avLst/>
          </a:prstGeom>
          <a:solidFill>
            <a:schemeClr val="bg2">
              <a:lumMod val="1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0" name="Rectangle 9">
            <a:extLst>
              <a:ext uri="{FF2B5EF4-FFF2-40B4-BE49-F238E27FC236}">
                <a16:creationId xmlns:a16="http://schemas.microsoft.com/office/drawing/2014/main" id="{4FA58E8E-7CD2-774D-A62D-45BFC25337A7}"/>
              </a:ext>
            </a:extLst>
          </p:cNvPr>
          <p:cNvSpPr/>
          <p:nvPr/>
        </p:nvSpPr>
        <p:spPr>
          <a:xfrm>
            <a:off x="5603671" y="3860481"/>
            <a:ext cx="4290831" cy="18877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7710AD8-4FE8-384E-86D9-7EC10A1A02E5}"/>
              </a:ext>
            </a:extLst>
          </p:cNvPr>
          <p:cNvSpPr txBox="1">
            <a:spLocks/>
          </p:cNvSpPr>
          <p:nvPr/>
        </p:nvSpPr>
        <p:spPr>
          <a:xfrm>
            <a:off x="4596403" y="929888"/>
            <a:ext cx="4732764" cy="2076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a:spcBef>
                <a:spcPts val="1200"/>
              </a:spcBef>
              <a:spcAft>
                <a:spcPts val="0"/>
              </a:spcAft>
            </a:pPr>
            <a:r>
              <a:rPr lang="en-US" sz="4000" b="1" i="1" u="none" strike="noStrike" dirty="0">
                <a:solidFill>
                  <a:schemeClr val="bg1"/>
                </a:solidFill>
                <a:effectLst/>
                <a:latin typeface="Times New Roman" panose="02020603050405020304" pitchFamily="18" charset="0"/>
              </a:rPr>
              <a:t>Examples of Reasonable Accommodation</a:t>
            </a:r>
            <a:endParaRPr lang="en-US" sz="4000" b="0" i="0" u="none" strike="noStrike" dirty="0">
              <a:solidFill>
                <a:schemeClr val="bg1"/>
              </a:solidFill>
              <a:effectLst/>
              <a:latin typeface="Calibri" panose="020F0502020204030204" pitchFamily="34" charset="0"/>
            </a:endParaRPr>
          </a:p>
        </p:txBody>
      </p:sp>
      <p:sp>
        <p:nvSpPr>
          <p:cNvPr id="13" name="Rectangle 12">
            <a:extLst>
              <a:ext uri="{FF2B5EF4-FFF2-40B4-BE49-F238E27FC236}">
                <a16:creationId xmlns:a16="http://schemas.microsoft.com/office/drawing/2014/main" id="{2D6E03FE-C962-5D44-07EB-FAE8A88089A0}"/>
              </a:ext>
            </a:extLst>
          </p:cNvPr>
          <p:cNvSpPr/>
          <p:nvPr/>
        </p:nvSpPr>
        <p:spPr>
          <a:xfrm>
            <a:off x="1140077" y="3860481"/>
            <a:ext cx="4290831" cy="18877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96D09EB-FB4C-1890-80BA-6A9FEA668C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1125" y="-64294"/>
            <a:ext cx="10634257" cy="7088781"/>
          </a:xfrm>
          <a:prstGeom prst="rect">
            <a:avLst/>
          </a:prstGeom>
        </p:spPr>
      </p:pic>
      <p:sp>
        <p:nvSpPr>
          <p:cNvPr id="11" name="Slide Number Placeholder 5">
            <a:extLst>
              <a:ext uri="{FF2B5EF4-FFF2-40B4-BE49-F238E27FC236}">
                <a16:creationId xmlns:a16="http://schemas.microsoft.com/office/drawing/2014/main" id="{CC51C36C-DB56-6349-B3CE-057A11A9BD10}"/>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7</a:t>
            </a:fld>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4D7BAA4-7002-4BF2-C764-BB19225AAD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4627" y="-64294"/>
            <a:ext cx="10480952" cy="6986588"/>
          </a:xfrm>
          <a:prstGeom prst="rect">
            <a:avLst/>
          </a:prstGeom>
        </p:spPr>
      </p:pic>
      <p:sp>
        <p:nvSpPr>
          <p:cNvPr id="17" name="Footer Placeholder 5">
            <a:extLst>
              <a:ext uri="{FF2B5EF4-FFF2-40B4-BE49-F238E27FC236}">
                <a16:creationId xmlns:a16="http://schemas.microsoft.com/office/drawing/2014/main" id="{C056E4A0-BF8D-D64C-A75E-20999D895695}"/>
              </a:ext>
            </a:extLst>
          </p:cNvPr>
          <p:cNvSpPr>
            <a:spLocks noGrp="1"/>
          </p:cNvSpPr>
          <p:nvPr>
            <p:ph type="ftr" sz="quarter" idx="11"/>
          </p:nvPr>
        </p:nvSpPr>
        <p:spPr>
          <a:xfrm>
            <a:off x="484534" y="6420075"/>
            <a:ext cx="3739340" cy="365125"/>
          </a:xfrm>
        </p:spPr>
        <p:txBody>
          <a:bodyPr>
            <a:normAutofit/>
          </a:bodyPr>
          <a:lstStyle/>
          <a:p>
            <a:pPr algn="l">
              <a:spcAft>
                <a:spcPts val="600"/>
              </a:spcAft>
            </a:pPr>
            <a:r>
              <a:rPr lang="en-US" dirty="0">
                <a:solidFill>
                  <a:schemeClr val="bg2">
                    <a:lumMod val="50000"/>
                  </a:schemeClr>
                </a:solidFill>
                <a:latin typeface="Times New Roman" panose="02020603050405020304" pitchFamily="18" charset="0"/>
                <a:cs typeface="Times New Roman" panose="02020603050405020304" pitchFamily="18" charset="0"/>
              </a:rPr>
              <a:t>© 2026 Roe Law Group, PLLC</a:t>
            </a:r>
          </a:p>
        </p:txBody>
      </p:sp>
    </p:spTree>
    <p:extLst>
      <p:ext uri="{BB962C8B-B14F-4D97-AF65-F5344CB8AC3E}">
        <p14:creationId xmlns:p14="http://schemas.microsoft.com/office/powerpoint/2010/main" val="305757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9C3C4D-5AEE-9EB5-B41B-DE93545E07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5061" y="4656614"/>
            <a:ext cx="6029355" cy="3391659"/>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48383F-A80B-42EE-AF2A-9BC947A43F02}" type="slidenum">
              <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3048" y="1420347"/>
            <a:ext cx="6805898" cy="40026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 name="Title 1">
            <a:extLst>
              <a:ext uri="{FF2B5EF4-FFF2-40B4-BE49-F238E27FC236}">
                <a16:creationId xmlns:a16="http://schemas.microsoft.com/office/drawing/2014/main" id="{F2BCB0FE-D9F6-6646-B5BE-9251AB568F75}"/>
              </a:ext>
            </a:extLst>
          </p:cNvPr>
          <p:cNvSpPr txBox="1">
            <a:spLocks/>
          </p:cNvSpPr>
          <p:nvPr/>
        </p:nvSpPr>
        <p:spPr>
          <a:xfrm>
            <a:off x="662540" y="903328"/>
            <a:ext cx="6028622"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a:spcBef>
                <a:spcPts val="1200"/>
              </a:spcBef>
              <a:spcAft>
                <a:spcPts val="0"/>
              </a:spcAft>
            </a:pPr>
            <a:r>
              <a:rPr lang="en-US" sz="4000" b="1" i="1" u="none" strike="noStrike" dirty="0">
                <a:solidFill>
                  <a:schemeClr val="tx2">
                    <a:lumMod val="50000"/>
                  </a:schemeClr>
                </a:solidFill>
                <a:effectLst/>
                <a:latin typeface="Times New Roman" panose="02020603050405020304" pitchFamily="18" charset="0"/>
              </a:rPr>
              <a:t>…When Hiring</a:t>
            </a:r>
            <a:endParaRPr lang="en-US" sz="4000" b="0" i="0" u="none" strike="noStrike" dirty="0">
              <a:solidFill>
                <a:schemeClr val="tx2">
                  <a:lumMod val="50000"/>
                </a:schemeClr>
              </a:solidFill>
              <a:effectLst/>
              <a:latin typeface="Calibri" panose="020F0502020204030204" pitchFamily="34" charset="0"/>
            </a:endParaRPr>
          </a:p>
        </p:txBody>
      </p:sp>
      <p:sp>
        <p:nvSpPr>
          <p:cNvPr id="2" name="TextBox 1">
            <a:extLst>
              <a:ext uri="{FF2B5EF4-FFF2-40B4-BE49-F238E27FC236}">
                <a16:creationId xmlns:a16="http://schemas.microsoft.com/office/drawing/2014/main" id="{86BCED86-7B0A-47A0-9BD2-7F5677D2D0C6}"/>
              </a:ext>
            </a:extLst>
          </p:cNvPr>
          <p:cNvSpPr txBox="1"/>
          <p:nvPr/>
        </p:nvSpPr>
        <p:spPr>
          <a:xfrm>
            <a:off x="1043004" y="1853944"/>
            <a:ext cx="4542101" cy="3477875"/>
          </a:xfrm>
          <a:prstGeom prst="rect">
            <a:avLst/>
          </a:prstGeom>
          <a:noFill/>
        </p:spPr>
        <p:txBody>
          <a:bodyPr wrap="square" rtlCol="0">
            <a:spAutoFit/>
          </a:bodyPr>
          <a:lstStyle/>
          <a:p>
            <a:pPr marL="0" marR="0" algn="l">
              <a:spcBef>
                <a:spcPts val="0"/>
              </a:spcBef>
              <a:spcAft>
                <a:spcPts val="0"/>
              </a:spcAft>
              <a:buFont typeface="Arial" panose="020B0604020202020204" pitchFamily="34" charset="0"/>
              <a:buChar char="•"/>
            </a:pPr>
            <a:r>
              <a:rPr lang="en-US" sz="2000" i="1" dirty="0">
                <a:solidFill>
                  <a:srgbClr val="222222"/>
                </a:solidFill>
                <a:latin typeface="Times New Roman" panose="02020603050405020304" pitchFamily="18" charset="0"/>
              </a:rPr>
              <a:t>W</a:t>
            </a:r>
            <a:r>
              <a:rPr lang="en-US" sz="2000" b="0" i="1" u="none" strike="noStrike" dirty="0">
                <a:solidFill>
                  <a:srgbClr val="222222"/>
                </a:solidFill>
                <a:effectLst/>
                <a:latin typeface="Times New Roman" panose="02020603050405020304" pitchFamily="18" charset="0"/>
              </a:rPr>
              <a:t>ritten materials </a:t>
            </a:r>
          </a:p>
          <a:p>
            <a:pPr marL="0" marR="0" algn="l">
              <a:spcBef>
                <a:spcPts val="0"/>
              </a:spcBef>
              <a:spcAft>
                <a:spcPts val="0"/>
              </a:spcAft>
              <a:buFont typeface="Arial" panose="020B0604020202020204" pitchFamily="34" charset="0"/>
              <a:buChar char="•"/>
            </a:pPr>
            <a:r>
              <a:rPr lang="en-US" sz="2000" i="1" dirty="0">
                <a:solidFill>
                  <a:srgbClr val="222222"/>
                </a:solidFill>
                <a:latin typeface="Times New Roman" panose="02020603050405020304" pitchFamily="18" charset="0"/>
              </a:rPr>
              <a:t>P</a:t>
            </a:r>
            <a:r>
              <a:rPr lang="en-US" sz="2000" b="0" i="1" u="none" strike="noStrike" dirty="0">
                <a:solidFill>
                  <a:srgbClr val="222222"/>
                </a:solidFill>
                <a:effectLst/>
                <a:latin typeface="Times New Roman" panose="02020603050405020304" pitchFamily="18" charset="0"/>
              </a:rPr>
              <a:t>roviding readers or sign language interpreters</a:t>
            </a:r>
            <a:endParaRPr lang="en-US" sz="2000" b="0" i="0" u="none" strike="noStrike" dirty="0">
              <a:solidFill>
                <a:srgbClr val="222222"/>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2000" i="1" dirty="0">
                <a:solidFill>
                  <a:srgbClr val="222222"/>
                </a:solidFill>
                <a:latin typeface="Times New Roman" panose="02020603050405020304" pitchFamily="18" charset="0"/>
              </a:rPr>
              <a:t>E</a:t>
            </a:r>
            <a:r>
              <a:rPr lang="en-US" sz="2000" b="0" i="1" u="none" strike="noStrike" dirty="0">
                <a:solidFill>
                  <a:srgbClr val="222222"/>
                </a:solidFill>
                <a:effectLst/>
                <a:latin typeface="Times New Roman" panose="02020603050405020304" pitchFamily="18" charset="0"/>
              </a:rPr>
              <a:t>nsuring that recruitment, interviews, tests, and other components of the application process are held in accessible locations</a:t>
            </a:r>
            <a:endParaRPr lang="en-US" sz="2000" b="0" i="0" u="none" strike="noStrike" dirty="0">
              <a:solidFill>
                <a:srgbClr val="222222"/>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2000" i="1" dirty="0">
                <a:solidFill>
                  <a:srgbClr val="222222"/>
                </a:solidFill>
                <a:latin typeface="Times New Roman" panose="02020603050405020304" pitchFamily="18" charset="0"/>
              </a:rPr>
              <a:t>P</a:t>
            </a:r>
            <a:r>
              <a:rPr lang="en-US" sz="2000" b="0" i="1" u="none" strike="noStrike" dirty="0">
                <a:solidFill>
                  <a:srgbClr val="222222"/>
                </a:solidFill>
                <a:effectLst/>
                <a:latin typeface="Times New Roman" panose="02020603050405020304" pitchFamily="18" charset="0"/>
              </a:rPr>
              <a:t>roviding or modifying equipment or devices</a:t>
            </a:r>
            <a:endParaRPr lang="en-US" sz="2000" b="0" i="0" u="none" strike="noStrike" dirty="0">
              <a:solidFill>
                <a:srgbClr val="222222"/>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2000" i="1" dirty="0">
                <a:solidFill>
                  <a:srgbClr val="222222"/>
                </a:solidFill>
                <a:latin typeface="Times New Roman" panose="02020603050405020304" pitchFamily="18" charset="0"/>
              </a:rPr>
              <a:t>A</a:t>
            </a:r>
            <a:r>
              <a:rPr lang="en-US" sz="2000" b="0" i="1" u="none" strike="noStrike" dirty="0">
                <a:solidFill>
                  <a:srgbClr val="222222"/>
                </a:solidFill>
                <a:effectLst/>
                <a:latin typeface="Times New Roman" panose="02020603050405020304" pitchFamily="18" charset="0"/>
              </a:rPr>
              <a:t>djusting or modifying application policies and procedures</a:t>
            </a:r>
            <a:endParaRPr lang="en-US" sz="2000" b="0" i="0" u="none" strike="noStrike" dirty="0">
              <a:solidFill>
                <a:srgbClr val="222222"/>
              </a:solidFill>
              <a:effectLst/>
              <a:latin typeface="Calibri" panose="020F0502020204030204" pitchFamily="34" charset="0"/>
            </a:endParaRPr>
          </a:p>
        </p:txBody>
      </p:sp>
      <p:sp>
        <p:nvSpPr>
          <p:cNvPr id="10" name="Footer Placeholder 6">
            <a:extLst>
              <a:ext uri="{FF2B5EF4-FFF2-40B4-BE49-F238E27FC236}">
                <a16:creationId xmlns:a16="http://schemas.microsoft.com/office/drawing/2014/main" id="{6360ED9A-9AD6-094B-A459-21063B8A845E}"/>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2026 Roe Law Group, PLLC</a:t>
            </a:r>
          </a:p>
        </p:txBody>
      </p:sp>
      <p:sp>
        <p:nvSpPr>
          <p:cNvPr id="15" name="Rectangle 14">
            <a:extLst>
              <a:ext uri="{FF2B5EF4-FFF2-40B4-BE49-F238E27FC236}">
                <a16:creationId xmlns:a16="http://schemas.microsoft.com/office/drawing/2014/main" id="{013EA072-7DDF-3940-AF6C-85A4B426CBE5}"/>
              </a:ext>
            </a:extLst>
          </p:cNvPr>
          <p:cNvSpPr/>
          <p:nvPr/>
        </p:nvSpPr>
        <p:spPr>
          <a:xfrm>
            <a:off x="-762237" y="471049"/>
            <a:ext cx="12461866" cy="128186"/>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DE41CC0-BEAB-761D-4958-98CF2C5F85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5061" y="1101445"/>
            <a:ext cx="6029355" cy="3391659"/>
          </a:xfrm>
          <a:prstGeom prst="rect">
            <a:avLst/>
          </a:prstGeom>
        </p:spPr>
      </p:pic>
    </p:spTree>
    <p:extLst>
      <p:ext uri="{BB962C8B-B14F-4D97-AF65-F5344CB8AC3E}">
        <p14:creationId xmlns:p14="http://schemas.microsoft.com/office/powerpoint/2010/main" val="75983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CF61E-9AB3-B7E6-4408-9E0CCAC16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11193469" y="2751552"/>
            <a:ext cx="7114330" cy="474345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9</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solidFill>
                  <a:schemeClr val="tx1"/>
                </a:solidFill>
                <a:latin typeface="Times New Roman" panose="02020603050405020304" pitchFamily="18" charset="0"/>
                <a:cs typeface="Times New Roman" panose="02020603050405020304" pitchFamily="18" charset="0"/>
              </a:rPr>
              <a:t>© 2026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6630183" y="704237"/>
            <a:ext cx="10741633"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a:spcBef>
                <a:spcPts val="0"/>
              </a:spcBef>
              <a:spcAft>
                <a:spcPts val="0"/>
              </a:spcAft>
            </a:pPr>
            <a:r>
              <a:rPr lang="en-US" sz="4000" b="1" i="1" u="none" strike="noStrike" dirty="0">
                <a:solidFill>
                  <a:schemeClr val="tx2">
                    <a:lumMod val="50000"/>
                  </a:schemeClr>
                </a:solidFill>
                <a:effectLst/>
                <a:latin typeface="Times New Roman" panose="02020603050405020304" pitchFamily="18" charset="0"/>
              </a:rPr>
              <a:t>… During Employment</a:t>
            </a:r>
            <a:endParaRPr lang="en-US" sz="4000" b="0" i="1" u="none" strike="noStrike" dirty="0">
              <a:solidFill>
                <a:schemeClr val="tx2">
                  <a:lumMod val="50000"/>
                </a:schemeClr>
              </a:solidFill>
              <a:effectLst/>
              <a:latin typeface="Calibri" panose="020F0502020204030204" pitchFamily="34"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336885" y="1391246"/>
            <a:ext cx="5759116" cy="5068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600"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700FB12-F8B9-4D7C-8A84-9DBFA19B16FB}"/>
              </a:ext>
            </a:extLst>
          </p:cNvPr>
          <p:cNvSpPr txBox="1"/>
          <p:nvPr/>
        </p:nvSpPr>
        <p:spPr>
          <a:xfrm>
            <a:off x="6621787" y="3064276"/>
            <a:ext cx="3704262" cy="3186834"/>
          </a:xfrm>
          <a:prstGeom prst="rect">
            <a:avLst/>
          </a:prstGeom>
          <a:noFill/>
        </p:spPr>
        <p:txBody>
          <a:bodyPr wrap="square">
            <a:spAutoFit/>
          </a:bodyPr>
          <a:lstStyle/>
          <a:p>
            <a:pPr marL="0" marR="0" algn="l">
              <a:spcBef>
                <a:spcPts val="0"/>
              </a:spcBef>
              <a:spcAft>
                <a:spcPts val="0"/>
              </a:spcAft>
              <a:buFont typeface="Arial" panose="020B0604020202020204" pitchFamily="34" charset="0"/>
              <a:buChar char="•"/>
            </a:pPr>
            <a:r>
              <a:rPr lang="en-US" sz="2400" i="1" dirty="0">
                <a:solidFill>
                  <a:srgbClr val="222222"/>
                </a:solidFill>
                <a:latin typeface="Times New Roman" panose="02020603050405020304" pitchFamily="18" charset="0"/>
              </a:rPr>
              <a:t>M</a:t>
            </a:r>
            <a:r>
              <a:rPr lang="en-US" sz="2400" b="0" i="1" u="none" strike="noStrike" dirty="0">
                <a:solidFill>
                  <a:srgbClr val="222222"/>
                </a:solidFill>
                <a:effectLst/>
                <a:latin typeface="Times New Roman" panose="02020603050405020304" pitchFamily="18" charset="0"/>
              </a:rPr>
              <a:t>aking existing facilities accessible;</a:t>
            </a:r>
            <a:endParaRPr lang="en-US" sz="2400" b="0" i="0" u="none" strike="noStrike" dirty="0">
              <a:solidFill>
                <a:srgbClr val="222222"/>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2400" i="1" dirty="0">
                <a:solidFill>
                  <a:srgbClr val="222222"/>
                </a:solidFill>
                <a:latin typeface="Times New Roman" panose="02020603050405020304" pitchFamily="18" charset="0"/>
              </a:rPr>
              <a:t>M</a:t>
            </a:r>
            <a:r>
              <a:rPr lang="en-US" sz="2400" b="0" i="1" u="none" strike="noStrike" dirty="0">
                <a:solidFill>
                  <a:srgbClr val="222222"/>
                </a:solidFill>
                <a:effectLst/>
                <a:latin typeface="Times New Roman" panose="02020603050405020304" pitchFamily="18" charset="0"/>
              </a:rPr>
              <a:t>odifying work schedules, positions, acquiring or modifying equipment; and</a:t>
            </a:r>
            <a:endParaRPr lang="en-US" sz="2400" b="0" i="0" u="none" strike="noStrike" dirty="0">
              <a:solidFill>
                <a:srgbClr val="222222"/>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2400" i="1" dirty="0">
                <a:solidFill>
                  <a:srgbClr val="222222"/>
                </a:solidFill>
                <a:latin typeface="Times New Roman" panose="02020603050405020304" pitchFamily="18" charset="0"/>
              </a:rPr>
              <a:t>P</a:t>
            </a:r>
            <a:r>
              <a:rPr lang="en-US" sz="2400" b="0" i="1" u="none" strike="noStrike" dirty="0">
                <a:solidFill>
                  <a:srgbClr val="222222"/>
                </a:solidFill>
                <a:effectLst/>
                <a:latin typeface="Times New Roman" panose="02020603050405020304" pitchFamily="18" charset="0"/>
              </a:rPr>
              <a:t>roviding qualified readers or interpreters</a:t>
            </a:r>
            <a:endParaRPr lang="en-US" sz="2400" b="0" i="0" u="none" strike="noStrike" dirty="0">
              <a:solidFill>
                <a:srgbClr val="222222"/>
              </a:solidFill>
              <a:effectLst/>
              <a:latin typeface="Calibri" panose="020F0502020204030204" pitchFamily="34" charset="0"/>
            </a:endParaRPr>
          </a:p>
          <a:p>
            <a:pPr>
              <a:lnSpc>
                <a:spcPct val="107000"/>
              </a:lnSpc>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9B38DB1-5475-1549-BA7D-B51209B50E04}"/>
              </a:ext>
            </a:extLst>
          </p:cNvPr>
          <p:cNvSpPr/>
          <p:nvPr/>
        </p:nvSpPr>
        <p:spPr>
          <a:xfrm>
            <a:off x="6630183" y="2288912"/>
            <a:ext cx="12461866" cy="78609"/>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0CD9808-29AA-D794-2DFE-E5A3E727F9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015" y="907256"/>
            <a:ext cx="6284902" cy="4743450"/>
          </a:xfrm>
          <a:prstGeom prst="rect">
            <a:avLst/>
          </a:prstGeom>
        </p:spPr>
      </p:pic>
    </p:spTree>
    <p:extLst>
      <p:ext uri="{BB962C8B-B14F-4D97-AF65-F5344CB8AC3E}">
        <p14:creationId xmlns:p14="http://schemas.microsoft.com/office/powerpoint/2010/main" val="251535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14765</TotalTime>
  <Words>953</Words>
  <Application>Microsoft Office PowerPoint</Application>
  <PresentationFormat>Widescreen</PresentationFormat>
  <Paragraphs>120</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 Reasonable Accommodation and the ADA: How to Identify and Correctly Engage in the Interactive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RLG Training - Reasonable Accomodation</dc:title>
  <dc:creator>Brenda Darkow</dc:creator>
  <cp:lastModifiedBy>Becky Lemon</cp:lastModifiedBy>
  <cp:revision>621</cp:revision>
  <cp:lastPrinted>2024-04-09T16:48:41Z</cp:lastPrinted>
  <dcterms:created xsi:type="dcterms:W3CDTF">2015-09-01T15:35:40Z</dcterms:created>
  <dcterms:modified xsi:type="dcterms:W3CDTF">2026-06-23T15:22:50Z</dcterms:modified>
</cp:coreProperties>
</file>