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1" r:id="rId3"/>
    <p:sldId id="299" r:id="rId4"/>
    <p:sldId id="300" r:id="rId5"/>
    <p:sldId id="301" r:id="rId6"/>
    <p:sldId id="302" r:id="rId7"/>
    <p:sldId id="312" r:id="rId8"/>
    <p:sldId id="314" r:id="rId9"/>
    <p:sldId id="313" r:id="rId10"/>
    <p:sldId id="316" r:id="rId11"/>
    <p:sldId id="315" r:id="rId12"/>
    <p:sldId id="317" r:id="rId13"/>
    <p:sldId id="31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100" d="100"/>
          <a:sy n="100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98769-8C83-45F2-87D4-CA9288AD3E5F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0BAA-7BCC-47B3-94A2-5151D471A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19491-0C46-4AB5-B2B9-C05D2AE48A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5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7D84-402F-91C0-4CBF-3D22E35D3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D56FD-B05A-557F-9560-2DC6B70FD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80C7A-7B94-7713-2AD9-9DF732F9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6406C-8833-D790-C0A4-5684AD59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4D53-BD53-25CD-657D-BDE5DA6E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D008-C387-1338-7C42-03B42AEA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4702C-A64E-6EAD-0588-0541250B4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B0E4A-28B3-0CE4-7D7F-C5109D0F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5AF3D-2032-61EF-542E-18CCA0CB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473B7-2EFC-D495-33DC-EC37429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8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D57662-289E-4CF0-F184-AE63E0E20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11A44-2671-54FC-DDB8-ABE82795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9DC7C-7F54-A034-151C-24D1809C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76183-5B6F-EE61-0E9A-8EFD2DB3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7CFB-DBC6-5A5E-5092-6D2CD9C1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1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BAEBE-3B15-A4E1-1776-8FD801FE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476C-36CD-62A7-7437-9C80F71C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DEE9-9DC2-4534-BD06-83925F4A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D9A5B-70D3-3C32-03FC-81326251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3C01B-4E4F-2FD6-3FB1-2DC5DFFF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0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7649-5B7E-6D10-6C1E-0E635E41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BE2E-BF2F-D87E-FC99-5E0FCA52B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D0B3-7C2F-EC84-408A-D562300C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540B3-28CE-9447-EFED-72D15C3D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0FE7C-BCF8-108A-45E4-256CA953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5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786D-5251-C22C-F07E-7431CA9A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FB08-3E94-A38F-2D2F-1FA0179E3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D03A8-BDC3-1057-D142-6B1E087CE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58D7F-919F-93BE-2493-6D2F95A6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6F36B-08B8-8DA5-1FC2-C06B3D7C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1C55-6735-5FCB-B690-BFDCF5D8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0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7A73-4CA1-8C88-C76F-E28EBE05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1373F-F618-A11A-49CA-A127EFD6A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E4588-80EA-1941-A77B-A1C6D66DC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FC678-03B4-2AF6-52EE-D680A42CD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FD688-E003-49EC-9424-222C095F7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9D29B-B967-248F-EB57-63028F22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3E1B0B-7495-9E2D-4191-F6BECAB6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16B79-CA91-8AD0-1DC3-378DD9D1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6875-C052-1F44-705C-37B0BE96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0BDF2-1FDE-E522-7BB0-11620B09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AD60B-044E-25C0-2867-25AEC816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86B30-4932-300B-96C0-BF4809D8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2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E9141-8C65-81DC-1B19-E76B8B56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2A08-7F4D-F295-F6A0-71B6BC3D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CF6E7-4B3A-7BE5-1B8D-06CA9551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8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0FFB-BC1C-2701-A3E3-95791C00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E209-258B-E3FF-635A-7A9EFABB4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29C22-9520-A210-CB58-F9AB15AB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670FD-59B6-B0A6-A385-6479B1BB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EB548-AF0D-25FC-1178-2CF5675E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F9A29-1B81-8859-218F-1262C7FA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9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9294-DD35-1993-FCAD-96170914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DA9E3-2682-D9F8-9BB3-546FD342C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DCD70-B263-3F05-4CF4-E04800C53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667-26F4-F2D6-E650-B7260BDD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55165-3433-4009-DC83-6031A717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F5E5-5D34-8BEE-0874-F7E17F5B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0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48BD0-1038-1BE6-39A1-B4F7B995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2D7B4-4CCD-A154-098F-66AE9902B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48FAB-FA1B-FFB9-15C3-F351E1D8E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F74A1-4FFE-40E0-B46A-6A2B5DD11FF4}" type="datetimeFigureOut">
              <a:rPr lang="en-US" smtClean="0"/>
              <a:t>6/23/2026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BD711-7ADE-84DD-B1D8-E8E4062C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4AF8-4C1C-5956-0F5C-AE7E9F771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02F36-4E69-494F-A2AE-FBE0523CD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9530" y="1261181"/>
            <a:ext cx="8849304" cy="2502432"/>
          </a:xfrm>
        </p:spPr>
        <p:txBody>
          <a:bodyPr>
            <a:noAutofit/>
          </a:bodyPr>
          <a:lstStyle/>
          <a:p>
            <a:b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Pregnant Workers Fairness Act (PWFA)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51501E9-2374-A345-9276-E845DAA7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725" y="6276174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2019 Roe Law Group, PLLC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9B3C6-1DB3-4647-B74C-6D185DAA82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329" y="319141"/>
            <a:ext cx="3607706" cy="722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7879C3-62F3-AF4C-A57F-6080CA69FFC5}"/>
              </a:ext>
            </a:extLst>
          </p:cNvPr>
          <p:cNvSpPr/>
          <p:nvPr/>
        </p:nvSpPr>
        <p:spPr>
          <a:xfrm>
            <a:off x="0" y="4188713"/>
            <a:ext cx="12680546" cy="2877686"/>
          </a:xfrm>
          <a:prstGeom prst="rect">
            <a:avLst/>
          </a:prstGeom>
          <a:solidFill>
            <a:srgbClr val="3C5E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71B27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7B430B9-93E1-9642-B9EF-E46764612897}"/>
              </a:ext>
            </a:extLst>
          </p:cNvPr>
          <p:cNvSpPr txBox="1">
            <a:spLocks/>
          </p:cNvSpPr>
          <p:nvPr/>
        </p:nvSpPr>
        <p:spPr>
          <a:xfrm>
            <a:off x="668913" y="5627556"/>
            <a:ext cx="11020427" cy="1013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kern="0" spc="5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60 South Sixth Street, </a:t>
            </a:r>
            <a:r>
              <a:rPr lang="en-US" sz="1100" kern="0" spc="5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 2630</a:t>
            </a:r>
            <a:r>
              <a:rPr lang="en-US" sz="1100" kern="0" spc="5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    612-351-8305 (direct)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kern="0" spc="5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Minneapolis, MN 55402								 612-810-1807 (cell)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kern="0" spc="5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jroe@roelawgroup.com</a:t>
            </a:r>
            <a:r>
              <a:rPr lang="en-US" sz="1100" kern="0" spc="5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 612-351-8301 (fax)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8FF25-7414-8949-8B00-09E413D0F548}"/>
              </a:ext>
            </a:extLst>
          </p:cNvPr>
          <p:cNvSpPr txBox="1"/>
          <p:nvPr/>
        </p:nvSpPr>
        <p:spPr>
          <a:xfrm>
            <a:off x="4640219" y="4838243"/>
            <a:ext cx="3077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ROE LAW 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300E6-E27C-DA43-B489-742A3083C719}"/>
              </a:ext>
            </a:extLst>
          </p:cNvPr>
          <p:cNvSpPr txBox="1"/>
          <p:nvPr/>
        </p:nvSpPr>
        <p:spPr>
          <a:xfrm>
            <a:off x="3508935" y="5568379"/>
            <a:ext cx="53403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100" kern="0" spc="5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100" kern="0" spc="5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100" kern="0" cap="none" spc="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www.roelawgroup.com</a:t>
            </a:r>
            <a:endParaRPr lang="en-US" sz="1100" spc="5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035A04-5D11-AF45-AB69-E5591913D471}"/>
              </a:ext>
            </a:extLst>
          </p:cNvPr>
          <p:cNvSpPr/>
          <p:nvPr/>
        </p:nvSpPr>
        <p:spPr>
          <a:xfrm>
            <a:off x="4723923" y="4743969"/>
            <a:ext cx="2849216" cy="6405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71B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3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09743" y="1517524"/>
            <a:ext cx="4385087" cy="4571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471014" y="224823"/>
            <a:ext cx="6352850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Accommodations – Documentation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621306" y="2030790"/>
            <a:ext cx="5038225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Supporting documentation is not required from an employee seeking an accommodation.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19856B-D421-D748-49FE-97A83C3356F0}"/>
              </a:ext>
            </a:extLst>
          </p:cNvPr>
          <p:cNvSpPr/>
          <p:nvPr/>
        </p:nvSpPr>
        <p:spPr>
          <a:xfrm rot="5400000" flipH="1">
            <a:off x="3116606" y="185020"/>
            <a:ext cx="2710727" cy="4571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43077-749E-F178-254E-B80F5ED5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26" y="150593"/>
            <a:ext cx="5496859" cy="3091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81A1C-D09E-AB48-8B05-8F7BD748FECB}"/>
              </a:ext>
            </a:extLst>
          </p:cNvPr>
          <p:cNvSpPr txBox="1"/>
          <p:nvPr/>
        </p:nvSpPr>
        <p:spPr>
          <a:xfrm>
            <a:off x="303305" y="3651009"/>
            <a:ext cx="11660341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Employer </a:t>
            </a:r>
            <a:r>
              <a:rPr lang="en-US" sz="2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request documentation, but only to determine whether the employee has a limitation and needs an adjustment or change at work due to the limitation.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Circumstances and the documentation itself must be reasonable.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Employee must be provided a reasonable time to submit the documentation.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Interim accommodations are okay if you are waiting for the employee to obtain an appointment.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912725" y="304179"/>
            <a:ext cx="10335500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“Reasonable” Documentation Request?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6661404" y="1750639"/>
            <a:ext cx="50382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EEOC’s expectation is that most often documentation won’t be needed, and the employer and employee can have a simple exchange of information. </a:t>
            </a: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reasonable: Employee who is pregnant asks for the temporary suspension of climbing ladders due to dizziness and danger of falling. 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sought to confirm the condition is related to pregnancy; and describe the change at work that is needed.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58425-ECE1-A747-7F91-590EE924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962" y="1676558"/>
            <a:ext cx="6900996" cy="4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531540" y="304179"/>
            <a:ext cx="1086671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Situations When Documentation Isn’t Reasonable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190999" y="1804125"/>
            <a:ext cx="5038225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limitation is obvious, and the change needed is obvious.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already have sufficient information.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accommodation sought is one of the four predictable assessments.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Lactation and pumping at work or during work.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employer’s policy doesn’t require documentation for a non-pregnant employee seeking a similar accommodation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EC437-B615-2C84-E1BF-ECDD2EF5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12" y="1749936"/>
            <a:ext cx="6093620" cy="40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7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531540" y="304179"/>
            <a:ext cx="1086671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Confidentiality of Documentation Received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303305" y="2808172"/>
            <a:ext cx="5653989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375"/>
              </a:spcAft>
              <a:buSzPct val="100000"/>
              <a:tabLst>
                <a:tab pos="457200" algn="l"/>
              </a:tabLst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 any documentation/information you receive as part of the interactive process the same as you would in an accommodation situation with an individual with disabilities. 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53D2B-47DF-2212-E170-5DE139BA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475" y="1838885"/>
            <a:ext cx="6508937" cy="43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7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all building&#10;&#10;Description automatically generated">
            <a:extLst>
              <a:ext uri="{FF2B5EF4-FFF2-40B4-BE49-F238E27FC236}">
                <a16:creationId xmlns:a16="http://schemas.microsoft.com/office/drawing/2014/main" id="{415F77B3-9502-114A-9165-AD7A2418FD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9943">
            <a:off x="8464327" y="-66261"/>
            <a:ext cx="5606776" cy="7315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1CBF53-C81C-DC4C-824D-06014B6A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038" y="-162541"/>
            <a:ext cx="9313471" cy="1666501"/>
          </a:xfrm>
        </p:spPr>
        <p:txBody>
          <a:bodyPr>
            <a:normAutofit/>
          </a:bodyPr>
          <a:lstStyle/>
          <a:p>
            <a:r>
              <a:rPr lang="en-US" altLang="en-US" sz="4000" b="1" spc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INFORMATION</a:t>
            </a:r>
            <a:endParaRPr lang="en-US" sz="4000" b="1" spc="15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02F84A-7E73-1341-9D59-45D31A410000}"/>
              </a:ext>
            </a:extLst>
          </p:cNvPr>
          <p:cNvSpPr txBox="1">
            <a:spLocks/>
          </p:cNvSpPr>
          <p:nvPr/>
        </p:nvSpPr>
        <p:spPr>
          <a:xfrm>
            <a:off x="2340446" y="1844546"/>
            <a:ext cx="6035568" cy="4863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Roe Law Group, PLLC </a:t>
            </a:r>
          </a:p>
          <a:p>
            <a:pPr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South Sixth Street, Suite 2630</a:t>
            </a:r>
          </a:p>
          <a:p>
            <a:pPr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Minneapolis, MN  55402</a:t>
            </a:r>
          </a:p>
          <a:p>
            <a:pPr>
              <a:lnSpc>
                <a:spcPct val="100000"/>
              </a:lnSpc>
              <a:spcBef>
                <a:spcPts val="100"/>
              </a:spcBef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612-351-8305 (direct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jroe@roelawgroup.com</a:t>
            </a:r>
          </a:p>
          <a:p>
            <a:pPr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www.roelawgroup.com	</a:t>
            </a:r>
          </a:p>
          <a:p>
            <a:pPr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algn="just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materials are for informational purposes only and should not be used as legal advice.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A6B6A6-FF29-A547-A1BC-1C849745CAE7}"/>
              </a:ext>
            </a:extLst>
          </p:cNvPr>
          <p:cNvSpPr txBox="1">
            <a:spLocks/>
          </p:cNvSpPr>
          <p:nvPr/>
        </p:nvSpPr>
        <p:spPr>
          <a:xfrm>
            <a:off x="2105145" y="1121107"/>
            <a:ext cx="6270869" cy="5413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ct val="20000"/>
              </a:spcAft>
              <a:buFont typeface="Arial" panose="020B0604020202020204" pitchFamily="34" charset="0"/>
              <a:buNone/>
            </a:pPr>
            <a:r>
              <a:rPr lang="en-US" altLang="en-US" b="1" spc="3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spc="3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JESSICA ROE  </a:t>
            </a:r>
            <a:endParaRPr lang="en-US" altLang="en-US" b="1" spc="3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1C977-D301-AF41-9EDD-2FF7FE84B2CB}"/>
              </a:ext>
            </a:extLst>
          </p:cNvPr>
          <p:cNvSpPr/>
          <p:nvPr/>
        </p:nvSpPr>
        <p:spPr>
          <a:xfrm>
            <a:off x="-1429746" y="-296804"/>
            <a:ext cx="3678423" cy="8249277"/>
          </a:xfrm>
          <a:prstGeom prst="rect">
            <a:avLst/>
          </a:prstGeom>
          <a:solidFill>
            <a:srgbClr val="171B27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095EF-0ABE-BD9A-6863-05817AAF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6290" y="6165850"/>
            <a:ext cx="2743200" cy="365125"/>
          </a:xfrm>
        </p:spPr>
        <p:txBody>
          <a:bodyPr/>
          <a:lstStyle/>
          <a:p>
            <a:fld id="{17D908E1-5576-4071-90DD-42E1EDE490C9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DF87ED68-0EEE-2CC9-E383-9524549F7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801" y="6342537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</p:spTree>
    <p:extLst>
      <p:ext uri="{BB962C8B-B14F-4D97-AF65-F5344CB8AC3E}">
        <p14:creationId xmlns:p14="http://schemas.microsoft.com/office/powerpoint/2010/main" val="381663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2772542" y="307308"/>
            <a:ext cx="908859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Provisions of the PWFA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5770580" y="2383317"/>
            <a:ext cx="5627679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Date: June 18, 2024</a:t>
            </a: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Requires employer to make reasonable accommodations to a qualified employee’s or applicant’s known limitations related to, affected by, or arising out of pregnancy, childbirth, or related medical conditions, absent undue hardship.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D3563-4742-7274-3ED0-681CA78A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9" y="1563724"/>
            <a:ext cx="4788766" cy="47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206524" y="1373184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975372" y="276599"/>
            <a:ext cx="7430938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Protected by the PWFA?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0" y="1119400"/>
            <a:ext cx="5356200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Covers pregnancy, childbirth, or related medical conditions.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Pregnancy and childbirth include current or past pregnancy, labor and childbirth, and potential or intended pregnancy.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related medical conditions include 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lactation, miscarriages, stillbirths, having (or choosing not to have) an abortion, and post-pregnancy conditions.</a:t>
            </a:r>
            <a:endParaRPr lang="en-US" sz="24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9C721-2730-E185-5216-7B1AFDDC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082" y="1670740"/>
            <a:ext cx="8554331" cy="44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6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551700" y="350330"/>
            <a:ext cx="908859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A Qualified Employee or Applicant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190999" y="1709565"/>
            <a:ext cx="5038225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employee or applicant who, with or without reasonable accommodation, can perform the essential functions of their position.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employee who cannot do one or more essential functions of a job can also be considered qualified if: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 inability to perform an essential function is for a temporary period;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essential function could be performed in the near future; and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inability to perform the essential function can be reasonably accommodated.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9B681-1A39-9D36-E48C-C1314D4B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22" y="2430171"/>
            <a:ext cx="6286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3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09743" y="1517524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2839635" y="350329"/>
            <a:ext cx="6319168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Known Limitation?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7153775" y="1798516"/>
            <a:ext cx="50382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“Known” means that the employee or applicant, or a representative of the employee or applicant, has communicated the limitation to the employer.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“Limitation” means a physical or mental condition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that affects the employee. It may be a modest, minor, and/or episodic impediment or problem.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limitation also includes when a worker is seeking health care related to pregnancy, childbirth, or a related medical condition itself.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2052" name="Picture 4" descr="What to expect (from the Pregnant Workers Fairness Act) when you're  expecting - McAfee &amp; Taft">
            <a:extLst>
              <a:ext uri="{FF2B5EF4-FFF2-40B4-BE49-F238E27FC236}">
                <a16:creationId xmlns:a16="http://schemas.microsoft.com/office/drawing/2014/main" id="{25863342-229B-807B-E632-A467BD27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3" y="1985164"/>
            <a:ext cx="6831173" cy="384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4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3CA3A-2908-2A6E-5398-C32E9A59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009" y="1445927"/>
            <a:ext cx="8118110" cy="5412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206523" y="1333330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551700" y="350330"/>
            <a:ext cx="908859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Constitutes an Undue Hardship?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190999" y="1709565"/>
            <a:ext cx="50382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“Undue hardship” means </a:t>
            </a:r>
            <a:r>
              <a:rPr lang="en-US" sz="20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difficulty or expense for the employer.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that under the PWFA, a reasonable accommodation can include the temporary suspension of an essential function. 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accommodations to keep in mind (“predictable assessments”):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or keep water near and drink;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restroom breaks;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in jobs that typically require standing and to stand in jobs that typically require sitting; and</a:t>
            </a:r>
          </a:p>
          <a:p>
            <a:pPr marL="914400" lvl="1" indent="-457200"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Breaks to eat and drink.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</p:spTree>
    <p:extLst>
      <p:ext uri="{BB962C8B-B14F-4D97-AF65-F5344CB8AC3E}">
        <p14:creationId xmlns:p14="http://schemas.microsoft.com/office/powerpoint/2010/main" val="159888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66567-4617-6E19-AD9C-3707CABA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81" y="1580976"/>
            <a:ext cx="7743825" cy="5162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190999" y="1445928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320260" y="329426"/>
            <a:ext cx="8863645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Accommodations &amp; The Interactive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414142" y="2166833"/>
            <a:ext cx="5627679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75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PWFA requires employers to engage in the interactive process. </a:t>
            </a:r>
          </a:p>
          <a:p>
            <a:pPr marL="342900" marR="0" lvl="0" indent="-342900">
              <a:spcBef>
                <a:spcPts val="0"/>
              </a:spcBef>
              <a:spcAft>
                <a:spcPts val="375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 should be similar to how we engage with individuals with disabilities.</a:t>
            </a:r>
          </a:p>
          <a:p>
            <a:pPr marL="342900" marR="0" lvl="0" indent="-342900">
              <a:spcBef>
                <a:spcPts val="0"/>
              </a:spcBef>
              <a:spcAft>
                <a:spcPts val="375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 unnecessarily delay the process – that can be a violation.</a:t>
            </a:r>
          </a:p>
          <a:p>
            <a:pPr marL="342900" marR="0" lvl="0" indent="-342900">
              <a:spcBef>
                <a:spcPts val="0"/>
              </a:spcBef>
              <a:spcAft>
                <a:spcPts val="375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Employer has discretion to choose between effective accommodations. </a:t>
            </a:r>
          </a:p>
          <a:p>
            <a:pPr marL="342900" marR="0" lvl="0" indent="-342900">
              <a:spcBef>
                <a:spcPts val="0"/>
              </a:spcBef>
              <a:spcAft>
                <a:spcPts val="375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 the employee’s limitations and their job functions is critical. 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</p:spTree>
    <p:extLst>
      <p:ext uri="{BB962C8B-B14F-4D97-AF65-F5344CB8AC3E}">
        <p14:creationId xmlns:p14="http://schemas.microsoft.com/office/powerpoint/2010/main" val="181156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206524" y="903579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536175" y="-64764"/>
            <a:ext cx="9088599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Reasonable Accommodations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303305" y="1102430"/>
            <a:ext cx="5038225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Frequent breaks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Sitting/Standing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Schedules changes or part-time work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Remote work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Parking space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duty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 existing facilities accessible/modifying the work environment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restricting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Temporarily removing an essential function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Acquiring/modifying equipment, uniforms,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Adjusting/modifying policies</a:t>
            </a:r>
            <a:endParaRPr lang="en-US" sz="2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75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3E775-C747-E976-0E3C-74DBB61A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691" y="1199886"/>
            <a:ext cx="9900805" cy="507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2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4FDECA-182C-5F42-A2C5-D202EB3190A6}"/>
              </a:ext>
            </a:extLst>
          </p:cNvPr>
          <p:cNvSpPr/>
          <p:nvPr/>
        </p:nvSpPr>
        <p:spPr>
          <a:xfrm rot="10800000" flipH="1" flipV="1">
            <a:off x="206524" y="1373184"/>
            <a:ext cx="11778952" cy="5714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6306B7-F074-D744-B16E-7AFBE3B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259" y="6277222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48383F-A80B-42EE-AF2A-9BC947A43F02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1A4706-3FFC-8744-B5DA-DD1C55CCE89B}"/>
              </a:ext>
            </a:extLst>
          </p:cNvPr>
          <p:cNvSpPr txBox="1">
            <a:spLocks/>
          </p:cNvSpPr>
          <p:nvPr/>
        </p:nvSpPr>
        <p:spPr>
          <a:xfrm>
            <a:off x="1177080" y="263139"/>
            <a:ext cx="9283755" cy="1167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Leave Be a Reasonable Accommodation?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26C-3626-4741-8268-96FF8040EB7B}"/>
              </a:ext>
            </a:extLst>
          </p:cNvPr>
          <p:cNvSpPr txBox="1"/>
          <p:nvPr/>
        </p:nvSpPr>
        <p:spPr>
          <a:xfrm>
            <a:off x="7252041" y="1215430"/>
            <a:ext cx="4636654" cy="564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Leave can be if requested by the employee or as a last resort if there are no other accommodation options.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en-US" sz="24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Employee entitled to their same position upon return to work.</a:t>
            </a: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Cannot penalize an employee who takes leave, and you may need to pro-rate any production requirements.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2082563-B25F-8C46-A0FC-5F6F24C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05" y="6352490"/>
            <a:ext cx="3344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2026 Roe Law Group, PLLC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8640F-BBFC-EC24-A85C-CBFF690B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2054" y="1539336"/>
            <a:ext cx="9197109" cy="4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1024</Words>
  <Application>Microsoft Office PowerPoint</Application>
  <PresentationFormat>Widescreen</PresentationFormat>
  <Paragraphs>117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 Understanding the Pregnant Workers Fairness Act (PWFA)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RLG Training - Understanding the PWFA</dc:title>
  <dc:creator>Kysa McDuffie</dc:creator>
  <cp:lastModifiedBy>Becky Lemon</cp:lastModifiedBy>
  <cp:revision>12</cp:revision>
  <dcterms:created xsi:type="dcterms:W3CDTF">2024-05-13T03:02:31Z</dcterms:created>
  <dcterms:modified xsi:type="dcterms:W3CDTF">2026-06-23T15:14:56Z</dcterms:modified>
</cp:coreProperties>
</file>