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308" r:id="rId4"/>
    <p:sldId id="288" r:id="rId5"/>
    <p:sldId id="265" r:id="rId6"/>
    <p:sldId id="287" r:id="rId7"/>
    <p:sldId id="280" r:id="rId8"/>
    <p:sldId id="275" r:id="rId9"/>
    <p:sldId id="281" r:id="rId10"/>
    <p:sldId id="285" r:id="rId11"/>
    <p:sldId id="278" r:id="rId12"/>
    <p:sldId id="269" r:id="rId13"/>
    <p:sldId id="283" r:id="rId14"/>
    <p:sldId id="286" r:id="rId15"/>
    <p:sldId id="28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Lemon" userId="b5a5fb99-b286-4a85-b19d-23878ada7100" providerId="ADAL" clId="{9C920E14-5945-4BD0-9E92-CC8AA03C8A20}"/>
    <pc:docChg chg="modSld">
      <pc:chgData name="Becky Lemon" userId="b5a5fb99-b286-4a85-b19d-23878ada7100" providerId="ADAL" clId="{9C920E14-5945-4BD0-9E92-CC8AA03C8A20}" dt="2026-06-23T15:44:46.035" v="74" actId="20577"/>
      <pc:docMkLst>
        <pc:docMk/>
      </pc:docMkLst>
      <pc:sldChg chg="modSp mod">
        <pc:chgData name="Becky Lemon" userId="b5a5fb99-b286-4a85-b19d-23878ada7100" providerId="ADAL" clId="{9C920E14-5945-4BD0-9E92-CC8AA03C8A20}" dt="2026-06-23T15:44:46.035" v="74" actId="20577"/>
        <pc:sldMkLst>
          <pc:docMk/>
          <pc:sldMk cId="2933220505" sldId="257"/>
        </pc:sldMkLst>
        <pc:spChg chg="mod">
          <ac:chgData name="Becky Lemon" userId="b5a5fb99-b286-4a85-b19d-23878ada7100" providerId="ADAL" clId="{9C920E14-5945-4BD0-9E92-CC8AA03C8A20}" dt="2026-06-23T15:44:00.070" v="45" actId="20577"/>
          <ac:spMkLst>
            <pc:docMk/>
            <pc:sldMk cId="2933220505" sldId="257"/>
            <ac:spMk id="3" creationId="{2B914FEA-B348-4987-946C-15972230E02D}"/>
          </ac:spMkLst>
        </pc:spChg>
        <pc:spChg chg="mod">
          <ac:chgData name="Becky Lemon" userId="b5a5fb99-b286-4a85-b19d-23878ada7100" providerId="ADAL" clId="{9C920E14-5945-4BD0-9E92-CC8AA03C8A20}" dt="2026-06-23T15:44:46.035" v="74" actId="20577"/>
          <ac:spMkLst>
            <pc:docMk/>
            <pc:sldMk cId="2933220505" sldId="257"/>
            <ac:spMk id="15" creationId="{A7B430B9-93E1-9642-B9EF-E46764612897}"/>
          </ac:spMkLst>
        </pc:spChg>
        <pc:spChg chg="mod">
          <ac:chgData name="Becky Lemon" userId="b5a5fb99-b286-4a85-b19d-23878ada7100" providerId="ADAL" clId="{9C920E14-5945-4BD0-9E92-CC8AA03C8A20}" dt="2026-06-23T15:44:38.940" v="73" actId="20577"/>
          <ac:spMkLst>
            <pc:docMk/>
            <pc:sldMk cId="2933220505" sldId="257"/>
            <ac:spMk id="17" creationId="{22C300E6-E27C-DA43-B489-742A3083C7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9A2D-5E2E-43BF-9D00-3727C6668B10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EA276-A7C3-4428-9AF6-9CC1787E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9491-0C46-4AB5-B2B9-C05D2AE48A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D65C-388E-4B46-BC58-45CE7F529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896A2-D8E2-4BC0-BDFF-56B08EB5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E16B-E5CD-44E7-8141-180130FE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2E6E-35D7-4AB5-B226-5A38870B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E9E0-D861-4DDA-9F8A-7AE983B1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3A9A-EFC7-4D9E-A2C9-33ED1DB2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2D441-74B1-4972-9541-6892DCF66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00AD-C404-4751-AD42-C93880A0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D586-ABCB-4F8F-8011-E9FCC4E0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52BB-16AF-48D0-8BC1-BC4B6B1F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9C5E-C08A-40D1-9050-0B1D025B9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DF915-79E9-4B40-812D-D1DD889B5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87C1-8ABA-49F3-9F0F-71C7AF78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6511-5873-4475-9CAF-8C310C05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3BF2-FFB6-4D0F-BD32-A0500350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347B-0723-4B78-A212-D18D3251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4B36-03E8-4B8A-B3C2-18A3D550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4067-497C-4795-819A-A15B751B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47D2D-90DB-4B68-AEF1-C42497A7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047C-7F84-4991-B7B6-7CD87D70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1CAD-1EC5-4EEF-9853-1BA6BF4E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25B6-F3A2-4537-A851-598B6EE1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8681-FEC5-4EB7-BF8A-72431A7C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675AF-90EA-4323-93DE-D9A7EAC9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87F1-07A0-4971-A350-9259917D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1F23-ADE5-401C-B9AE-BF53A3C8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835E-2BC0-40E6-B16F-8EE481298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78CDB-DECC-44FF-870D-B3961D108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906CE-CD6B-4D5D-B193-8F4D54EF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AE91-2D64-4C51-8CA7-2D03B614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1D3A0-A32A-4923-B075-ED56A4EC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D210-112B-4528-A2D3-7A4D0161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47407-6DA9-445E-8CFF-A6C0AD330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BC96C-8A05-4574-B1F2-A725C7603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8E574-9D5D-402D-BFCE-DA2C54601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5FAA7-2709-48C6-9101-14A77E944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2B567-4EFD-44D4-B422-B80B508B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98C79-CC52-4F8B-B49B-957FFF37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C5305-CAFB-4E5D-A878-B03075BE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E655-D165-4143-8C26-84069827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1CC52-535B-4B89-A631-56659BF7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D25F3-7A7C-4388-BEE3-4157A4F4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240DE-2F11-43B0-9E05-241CB2A1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5ABA0-0AD2-4E19-9FAD-254E7E8F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BA441-E5C0-4EA4-BDB1-AE157F4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FB48-7F26-44CA-B35D-72F86F5C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6790-4A55-4B5F-8E1B-35BAFE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C72F-4DE1-4806-B0B0-A7ABE970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A0463-5F92-4405-8C26-0E0FEB451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7092-6C1F-4010-BB24-5236619C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7A995-09DD-4F68-BE4A-ACB17379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AA57E-3B86-4768-A0BC-A17959D9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6B4B-284E-4D07-9DCA-B48CFA85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A68EA-6456-4B58-BC4C-B554799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07F3-EB19-4A8E-92B4-76A91F47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570F6-2BB5-431F-B3F8-C93B6806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5D28A-0FB2-4EA8-9BB2-E1A0C213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5288-088E-40D9-B3D8-CE0134C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53A70-D2A7-4514-A1CB-03C0B9AE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C122-5144-4B95-ADE7-59C963CB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0DCB-FE4F-4FFA-8E8A-7EC4AB5D4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BA09-08B1-47C6-9E1C-C30890B167B9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C4638-6D02-4CB4-A498-6EDE517E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CEAE-A00C-46BF-8F14-327E48D00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08E1-5576-4071-90DD-42E1EDE4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0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331" y="1853139"/>
            <a:ext cx="10058400" cy="169766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and Performance Management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51501E9-2374-A345-9276-E845DAA7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725" y="627617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2019 Roe Law Group, PLLC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9B3C6-1DB3-4647-B74C-6D185DAA8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47" y="735257"/>
            <a:ext cx="3607706" cy="7223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7879C3-62F3-AF4C-A57F-6080CA69FFC5}"/>
              </a:ext>
            </a:extLst>
          </p:cNvPr>
          <p:cNvSpPr/>
          <p:nvPr/>
        </p:nvSpPr>
        <p:spPr>
          <a:xfrm>
            <a:off x="-161151" y="4409402"/>
            <a:ext cx="12680546" cy="2566743"/>
          </a:xfrm>
          <a:prstGeom prst="rect">
            <a:avLst/>
          </a:prstGeom>
          <a:solidFill>
            <a:srgbClr val="3C5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7B430B9-93E1-9642-B9EF-E46764612897}"/>
              </a:ext>
            </a:extLst>
          </p:cNvPr>
          <p:cNvSpPr txBox="1">
            <a:spLocks/>
          </p:cNvSpPr>
          <p:nvPr/>
        </p:nvSpPr>
        <p:spPr>
          <a:xfrm>
            <a:off x="1539723" y="5765434"/>
            <a:ext cx="2576945" cy="101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South Sixth Street, Suite 2630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55402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300E6-E27C-DA43-B489-742A3083C719}"/>
              </a:ext>
            </a:extLst>
          </p:cNvPr>
          <p:cNvSpPr txBox="1"/>
          <p:nvPr/>
        </p:nvSpPr>
        <p:spPr>
          <a:xfrm>
            <a:off x="4692781" y="5822661"/>
            <a:ext cx="2806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kern="0" cap="none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www.roelawgroup.com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035A04-5D11-AF45-AB69-E5591913D471}"/>
              </a:ext>
            </a:extLst>
          </p:cNvPr>
          <p:cNvSpPr/>
          <p:nvPr/>
        </p:nvSpPr>
        <p:spPr>
          <a:xfrm>
            <a:off x="3352800" y="4551054"/>
            <a:ext cx="5496514" cy="9181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14FEA-B348-4987-946C-15972230E02D}"/>
              </a:ext>
            </a:extLst>
          </p:cNvPr>
          <p:cNvSpPr txBox="1"/>
          <p:nvPr/>
        </p:nvSpPr>
        <p:spPr>
          <a:xfrm>
            <a:off x="3347742" y="4784106"/>
            <a:ext cx="54965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 LAW GROUP</a:t>
            </a:r>
          </a:p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A176423-26A7-4BA4-A1A7-B8C6C7755396}"/>
              </a:ext>
            </a:extLst>
          </p:cNvPr>
          <p:cNvSpPr txBox="1">
            <a:spLocks/>
          </p:cNvSpPr>
          <p:nvPr/>
        </p:nvSpPr>
        <p:spPr>
          <a:xfrm>
            <a:off x="8075332" y="5768151"/>
            <a:ext cx="2576945" cy="101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612-351-8305 (direct)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612-810-1807 (cell)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612-351-8301 (fax)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100" kern="0" spc="5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2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ning room table&#10;&#10;Description automatically generated">
            <a:extLst>
              <a:ext uri="{FF2B5EF4-FFF2-40B4-BE49-F238E27FC236}">
                <a16:creationId xmlns:a16="http://schemas.microsoft.com/office/drawing/2014/main" id="{BAD1166A-47CE-324E-819D-FF5EAA87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12328" y="-93473"/>
            <a:ext cx="6205178" cy="698733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BACCE0F-5B85-C240-A5F1-9CBE4283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298" y="6341164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F8C74-B3DA-6643-A598-76AD3A8455C0}"/>
              </a:ext>
            </a:extLst>
          </p:cNvPr>
          <p:cNvSpPr txBox="1"/>
          <p:nvPr/>
        </p:nvSpPr>
        <p:spPr>
          <a:xfrm>
            <a:off x="567582" y="3086807"/>
            <a:ext cx="4470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50000"/>
              </a:lnSpc>
              <a:buClrTx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spcAft>
                <a:spcPts val="1200"/>
              </a:spcAft>
              <a:buClrTx/>
              <a:buNone/>
            </a:pPr>
            <a:r>
              <a:rPr lang="en-US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Why should we care about the performance appraisal?</a:t>
            </a:r>
            <a:endParaRPr lang="en-US" spc="8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CACABE-5D80-CB43-9601-92D55895F779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43716-EEAB-094E-A776-11AF5BB87E3C}"/>
              </a:ext>
            </a:extLst>
          </p:cNvPr>
          <p:cNvSpPr txBox="1">
            <a:spLocks/>
          </p:cNvSpPr>
          <p:nvPr/>
        </p:nvSpPr>
        <p:spPr>
          <a:xfrm>
            <a:off x="567581" y="948310"/>
            <a:ext cx="6460748" cy="1960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</a:t>
            </a:r>
            <a:r>
              <a:rPr lang="en-US" sz="5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APPRAISAL </a:t>
            </a:r>
          </a:p>
          <a:p>
            <a:r>
              <a:rPr lang="en-US" sz="5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IN?</a:t>
            </a:r>
            <a:endParaRPr lang="en-US" sz="5000" b="1" dirty="0">
              <a:solidFill>
                <a:srgbClr val="445B7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9B3CFB-6BFE-D84D-9158-8259366EF348}"/>
              </a:ext>
            </a:extLst>
          </p:cNvPr>
          <p:cNvSpPr/>
          <p:nvPr/>
        </p:nvSpPr>
        <p:spPr>
          <a:xfrm>
            <a:off x="567581" y="4131042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95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marL="13795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marL="137953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1943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16C62F3-D627-DB4C-B201-191BC40C91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46" y="-136525"/>
            <a:ext cx="12278540" cy="81856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94B5BF-820B-B140-AA14-56740071BA05}"/>
              </a:ext>
            </a:extLst>
          </p:cNvPr>
          <p:cNvSpPr/>
          <p:nvPr/>
        </p:nvSpPr>
        <p:spPr>
          <a:xfrm>
            <a:off x="0" y="-136525"/>
            <a:ext cx="6544235" cy="6994525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3C8802-BFBA-1541-8CD9-0C5B90AC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35" y="18841"/>
            <a:ext cx="6334579" cy="17768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</a:t>
            </a:r>
            <a:endParaRPr lang="en-US" sz="3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9152F5-20A6-D04A-B431-DA003D8A0125}"/>
              </a:ext>
            </a:extLst>
          </p:cNvPr>
          <p:cNvSpPr txBox="1">
            <a:spLocks/>
          </p:cNvSpPr>
          <p:nvPr/>
        </p:nvSpPr>
        <p:spPr>
          <a:xfrm>
            <a:off x="577851" y="3340220"/>
            <a:ext cx="5267138" cy="36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Assuming that feedback has been provided on an ongoing basis, the appraisal should simply be a recap of what has occurred throughout the requisite period.</a:t>
            </a:r>
          </a:p>
          <a:p>
            <a:pPr marL="230188" indent="-230188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 surprises!</a:t>
            </a:r>
          </a:p>
          <a:p>
            <a:pPr marL="230188" indent="-230188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Discuss ratings, pros and cons, and rationale for the evaluation given.</a:t>
            </a:r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680FFD9B-EE72-A242-8A29-268E353D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278" y="6322340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17" name="AutoShape 2" descr="Image result for performance appraisal">
            <a:extLst>
              <a:ext uri="{FF2B5EF4-FFF2-40B4-BE49-F238E27FC236}">
                <a16:creationId xmlns:a16="http://schemas.microsoft.com/office/drawing/2014/main" id="{C3F6D30B-7247-8A4F-8E97-3FD681FB5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" descr="Image result for performance appraisal">
            <a:extLst>
              <a:ext uri="{FF2B5EF4-FFF2-40B4-BE49-F238E27FC236}">
                <a16:creationId xmlns:a16="http://schemas.microsoft.com/office/drawing/2014/main" id="{3F7CD055-9A89-3249-9FF1-7D4A607F16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8" descr="Image result for performance appraisal">
            <a:extLst>
              <a:ext uri="{FF2B5EF4-FFF2-40B4-BE49-F238E27FC236}">
                <a16:creationId xmlns:a16="http://schemas.microsoft.com/office/drawing/2014/main" id="{F10C1256-A600-BE48-BDA1-4AAE11988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10" descr="Image result for performance appraisal">
            <a:extLst>
              <a:ext uri="{FF2B5EF4-FFF2-40B4-BE49-F238E27FC236}">
                <a16:creationId xmlns:a16="http://schemas.microsoft.com/office/drawing/2014/main" id="{686A73B4-BF92-1645-AA85-93A1B349A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38604BE-8717-AB4E-AB2B-FDDF77D8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713ECE-B93B-394E-B691-B702EF868CF4}"/>
              </a:ext>
            </a:extLst>
          </p:cNvPr>
          <p:cNvSpPr txBox="1">
            <a:spLocks/>
          </p:cNvSpPr>
          <p:nvPr/>
        </p:nvSpPr>
        <p:spPr>
          <a:xfrm>
            <a:off x="627254" y="1032165"/>
            <a:ext cx="6400798" cy="239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pc="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APPRAISAL     LOOK LIKE?</a:t>
            </a:r>
            <a:endParaRPr lang="en-US" sz="5000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BC5716-EFBC-1C47-AB83-64132B56C769}"/>
              </a:ext>
            </a:extLst>
          </p:cNvPr>
          <p:cNvSpPr/>
          <p:nvPr/>
        </p:nvSpPr>
        <p:spPr>
          <a:xfrm>
            <a:off x="7472081" y="-591671"/>
            <a:ext cx="5294851" cy="548640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ng bridge over a river in a city&#10;&#10;Description automatically generated">
            <a:extLst>
              <a:ext uri="{FF2B5EF4-FFF2-40B4-BE49-F238E27FC236}">
                <a16:creationId xmlns:a16="http://schemas.microsoft.com/office/drawing/2014/main" id="{168A140A-54E0-774D-9E71-3E94F93F8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8552" y="834418"/>
            <a:ext cx="7408139" cy="6077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081" y="256525"/>
            <a:ext cx="4719917" cy="463820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“MINNESOTA NICE” IS NOT ALWAYS THAT NICE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95" y="4518215"/>
            <a:ext cx="5436042" cy="1978396"/>
          </a:xfrm>
        </p:spPr>
        <p:txBody>
          <a:bodyPr>
            <a:normAutofit/>
          </a:bodyPr>
          <a:lstStyle/>
          <a:p>
            <a:pPr marL="465137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7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7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Honesty is the best policy.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34043A-9C0F-46AE-B2D9-7B593BA5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02339" y="631274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91A2-7F92-496E-9A66-A7BDA4E8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30" y="6310312"/>
            <a:ext cx="2743200" cy="365125"/>
          </a:xfrm>
        </p:spPr>
        <p:txBody>
          <a:bodyPr/>
          <a:lstStyle/>
          <a:p>
            <a:fld id="{7448383F-A80B-42EE-AF2A-9BC947A43F02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007DD-93D3-0D4F-8E07-2992771AC82A}"/>
              </a:ext>
            </a:extLst>
          </p:cNvPr>
          <p:cNvSpPr txBox="1"/>
          <p:nvPr/>
        </p:nvSpPr>
        <p:spPr>
          <a:xfrm>
            <a:off x="6436659" y="-591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2F7C2-9925-3947-A3B1-076FE4B5ED46}"/>
              </a:ext>
            </a:extLst>
          </p:cNvPr>
          <p:cNvSpPr/>
          <p:nvPr/>
        </p:nvSpPr>
        <p:spPr>
          <a:xfrm>
            <a:off x="7083332" y="5243598"/>
            <a:ext cx="4319773" cy="1105003"/>
          </a:xfrm>
          <a:prstGeom prst="rect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B844A4-EB87-B344-8C57-02BEE442FCAA}"/>
              </a:ext>
            </a:extLst>
          </p:cNvPr>
          <p:cNvSpPr/>
          <p:nvPr/>
        </p:nvSpPr>
        <p:spPr>
          <a:xfrm>
            <a:off x="-286870" y="-627529"/>
            <a:ext cx="1952708" cy="8175811"/>
          </a:xfrm>
          <a:prstGeom prst="rect">
            <a:avLst/>
          </a:prstGeom>
          <a:solidFill>
            <a:schemeClr val="accent3">
              <a:lumMod val="20000"/>
              <a:lumOff val="8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10" y="2115963"/>
            <a:ext cx="4669209" cy="42138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employees on factors that are relevant to their job and placement on the team.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employees are informed about what is expected of them and the standards of your evaluation.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well-documented performance management discussions on a consistent basis.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F2687A-3805-4742-BD30-55227C42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02339" y="6329829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B8AE300-CE89-7A4F-A040-7D5B828D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8243" y="1820314"/>
            <a:ext cx="5921363" cy="4332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331D4F-087A-234F-9B5C-6B3FCEAF0934}"/>
              </a:ext>
            </a:extLst>
          </p:cNvPr>
          <p:cNvSpPr txBox="1">
            <a:spLocks/>
          </p:cNvSpPr>
          <p:nvPr/>
        </p:nvSpPr>
        <p:spPr>
          <a:xfrm>
            <a:off x="1932474" y="-93411"/>
            <a:ext cx="6400798" cy="135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200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OF A SUCCESSFUL</a:t>
            </a:r>
            <a:endParaRPr lang="en-US" sz="3000" spc="200" dirty="0">
              <a:solidFill>
                <a:srgbClr val="445B75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792AC7-E654-F04F-BD8A-48C0B74F3084}"/>
              </a:ext>
            </a:extLst>
          </p:cNvPr>
          <p:cNvSpPr txBox="1">
            <a:spLocks/>
          </p:cNvSpPr>
          <p:nvPr/>
        </p:nvSpPr>
        <p:spPr>
          <a:xfrm>
            <a:off x="1932474" y="705098"/>
            <a:ext cx="6208234" cy="150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pc="200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/ SUPERVISOR</a:t>
            </a:r>
            <a:endParaRPr lang="en-US" sz="5000" spc="200" dirty="0">
              <a:solidFill>
                <a:srgbClr val="445B75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96E4175-A04A-1C42-9948-7B692D15DE3F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6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5DAA2C-A626-2249-B7DD-63F6BE1B5F2B}"/>
              </a:ext>
            </a:extLst>
          </p:cNvPr>
          <p:cNvSpPr txBox="1">
            <a:spLocks/>
          </p:cNvSpPr>
          <p:nvPr/>
        </p:nvSpPr>
        <p:spPr>
          <a:xfrm>
            <a:off x="7390867" y="2699922"/>
            <a:ext cx="4308762" cy="4540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records documenting conversations.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feedback.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appraisal is used for decision-making, it should be consistent with the decision. For example, individuals who receive higher pay raises or bonuses should have higher performance ratings.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7597BB7-D8DA-FF40-817C-D040966E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46608" y="6338229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CE5C35-3D6B-634E-9B19-E81319BD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7780" cy="62106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07A3AC-D2CA-F649-8780-9E1A5F5BCD22}"/>
              </a:ext>
            </a:extLst>
          </p:cNvPr>
          <p:cNvSpPr/>
          <p:nvPr/>
        </p:nvSpPr>
        <p:spPr>
          <a:xfrm>
            <a:off x="5638799" y="424808"/>
            <a:ext cx="7295783" cy="185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CF96A7-7A8A-AC4D-B74A-FC99228C61C0}"/>
              </a:ext>
            </a:extLst>
          </p:cNvPr>
          <p:cNvSpPr txBox="1">
            <a:spLocks/>
          </p:cNvSpPr>
          <p:nvPr/>
        </p:nvSpPr>
        <p:spPr>
          <a:xfrm>
            <a:off x="5873012" y="68603"/>
            <a:ext cx="6400798" cy="135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pc="200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OF A SUCCESSFUL</a:t>
            </a:r>
            <a:endParaRPr lang="en-US" sz="3000" spc="200" dirty="0">
              <a:solidFill>
                <a:srgbClr val="445B75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C4B07C-F90C-3F42-8AE3-8DEBBAA1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3FDD94-2042-AA49-A2F8-2DB26EB0CC59}"/>
              </a:ext>
            </a:extLst>
          </p:cNvPr>
          <p:cNvSpPr txBox="1">
            <a:spLocks/>
          </p:cNvSpPr>
          <p:nvPr/>
        </p:nvSpPr>
        <p:spPr>
          <a:xfrm>
            <a:off x="5873012" y="834450"/>
            <a:ext cx="6208234" cy="150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pc="200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/ SUPERVISOR</a:t>
            </a:r>
            <a:endParaRPr lang="en-US" sz="5000" spc="200" dirty="0">
              <a:solidFill>
                <a:srgbClr val="44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at, laying&#10;&#10;Description automatically generated">
            <a:extLst>
              <a:ext uri="{FF2B5EF4-FFF2-40B4-BE49-F238E27FC236}">
                <a16:creationId xmlns:a16="http://schemas.microsoft.com/office/drawing/2014/main" id="{E0C1D3C8-0739-F646-9BC4-EC11BE3170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308" y="-163052"/>
            <a:ext cx="13224975" cy="7184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41573-8F20-41E4-8EAA-B53655C4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90" y="-163052"/>
            <a:ext cx="6835588" cy="244979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WAYS TO </a:t>
            </a:r>
            <a:br>
              <a:rPr lang="en-US" sz="5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LIABILITY</a:t>
            </a:r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0BAD-5FB3-450B-8E0A-84E5AE9A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83" y="1886322"/>
            <a:ext cx="4273563" cy="4351338"/>
          </a:xfrm>
        </p:spPr>
        <p:txBody>
          <a:bodyPr>
            <a:normAutofit lnSpcReduction="10000"/>
          </a:bodyPr>
          <a:lstStyle/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15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15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17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17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19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19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22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22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24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24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26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26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26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/>
            <a:r>
              <a:rPr lang="en-US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/>
            <a:r>
              <a:rPr lang="en-US" sz="30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/>
            <a:r>
              <a:rPr lang="en-US" sz="3200" b="1" spc="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>
              <a:buFont typeface="Arial" panose="020B0604020202020204" pitchFamily="34" charset="0"/>
              <a:buChar char="•"/>
            </a:pPr>
            <a:endParaRPr lang="en-US" sz="30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pc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23819-A274-468D-AD36-8EE55F20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02335" y="6347759"/>
            <a:ext cx="4114800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FEA3-02F5-4E8D-8506-6E4A11DB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305" y="6237660"/>
            <a:ext cx="2743200" cy="365125"/>
          </a:xfrm>
        </p:spPr>
        <p:txBody>
          <a:bodyPr/>
          <a:lstStyle/>
          <a:p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9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tall building&#10;&#10;Description automatically generated">
            <a:extLst>
              <a:ext uri="{FF2B5EF4-FFF2-40B4-BE49-F238E27FC236}">
                <a16:creationId xmlns:a16="http://schemas.microsoft.com/office/drawing/2014/main" id="{415F77B3-9502-114A-9165-AD7A2418F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9943">
            <a:off x="8464327" y="-66261"/>
            <a:ext cx="5606776" cy="7315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1CBF53-C81C-DC4C-824D-06014B6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19" y="-192121"/>
            <a:ext cx="9313471" cy="1666501"/>
          </a:xfrm>
        </p:spPr>
        <p:txBody>
          <a:bodyPr>
            <a:normAutofit/>
          </a:bodyPr>
          <a:lstStyle/>
          <a:p>
            <a:r>
              <a:rPr lang="en-US" altLang="en-US" sz="4000" b="1" spc="15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  <a:endParaRPr lang="en-US" sz="4000" b="1" spc="15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02F84A-7E73-1341-9D59-45D31A410000}"/>
              </a:ext>
            </a:extLst>
          </p:cNvPr>
          <p:cNvSpPr txBox="1">
            <a:spLocks/>
          </p:cNvSpPr>
          <p:nvPr/>
        </p:nvSpPr>
        <p:spPr>
          <a:xfrm>
            <a:off x="2055017" y="2521140"/>
            <a:ext cx="6035568" cy="486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Law Group, PLLC 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South Sixth Street, Suite 2630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 55402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612-351-8305 (direct)</a:t>
            </a:r>
          </a:p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www.roelawgroup.com	</a:t>
            </a:r>
          </a:p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materials are for informational purposes only and should not be used as legal advice.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A6B6A6-FF29-A547-A1BC-1C849745CAE7}"/>
              </a:ext>
            </a:extLst>
          </p:cNvPr>
          <p:cNvSpPr txBox="1">
            <a:spLocks/>
          </p:cNvSpPr>
          <p:nvPr/>
        </p:nvSpPr>
        <p:spPr>
          <a:xfrm>
            <a:off x="1814868" y="1294208"/>
            <a:ext cx="6270869" cy="541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200" b="1" spc="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JESSICA ROE 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200" b="1" spc="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b="1" spc="3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1C977-D301-AF41-9EDD-2FF7FE84B2CB}"/>
              </a:ext>
            </a:extLst>
          </p:cNvPr>
          <p:cNvSpPr/>
          <p:nvPr/>
        </p:nvSpPr>
        <p:spPr>
          <a:xfrm>
            <a:off x="-1429745" y="-296804"/>
            <a:ext cx="3190024" cy="8249277"/>
          </a:xfrm>
          <a:prstGeom prst="rect">
            <a:avLst/>
          </a:prstGeom>
          <a:solidFill>
            <a:srgbClr val="171B2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3E55DBA-4606-2F43-B729-AEFD8782711A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4499693-8D11-8D47-ACD5-04DBCE74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573" y="6342537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381663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eiling, indoor, building, plane&#10;&#10;Description automatically generated">
            <a:extLst>
              <a:ext uri="{FF2B5EF4-FFF2-40B4-BE49-F238E27FC236}">
                <a16:creationId xmlns:a16="http://schemas.microsoft.com/office/drawing/2014/main" id="{9AA402BF-0985-8044-935E-4817471C1F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1847" y="-1034140"/>
            <a:ext cx="14000049" cy="818673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8B41EA-7569-E84C-B7D1-EAE070F4734E}"/>
              </a:ext>
            </a:extLst>
          </p:cNvPr>
          <p:cNvSpPr txBox="1">
            <a:spLocks/>
          </p:cNvSpPr>
          <p:nvPr/>
        </p:nvSpPr>
        <p:spPr>
          <a:xfrm>
            <a:off x="5268177" y="2096231"/>
            <a:ext cx="5343524" cy="5081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Americans With Disabilities Act 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and Medical Leave Act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Discrimination in Employment Act 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VII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Retaliation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Labor Relations Act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Workers Fairness Act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outdoor, sitting, table, computer&#10;&#10;Description automatically generated">
            <a:extLst>
              <a:ext uri="{FF2B5EF4-FFF2-40B4-BE49-F238E27FC236}">
                <a16:creationId xmlns:a16="http://schemas.microsoft.com/office/drawing/2014/main" id="{9CAF37F9-8781-4847-AF01-1BAA5B6CF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8745"/>
            <a:ext cx="5343525" cy="788752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8947F27-28FD-3A46-92A9-A2B8FBEF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27" y="-18745"/>
            <a:ext cx="7160014" cy="2792816"/>
          </a:xfrm>
        </p:spPr>
        <p:txBody>
          <a:bodyPr>
            <a:normAutofit/>
          </a:bodyPr>
          <a:lstStyle/>
          <a:p>
            <a:pPr algn="r"/>
            <a:r>
              <a:rPr lang="en-US" sz="5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LEGAL ISSUES</a:t>
            </a:r>
            <a:endParaRPr lang="en-US" sz="5000" spc="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FAFC4EA0-F835-364F-A467-729F5F0D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511" y="6353192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B72E89B-E2B1-634D-A1D3-140881E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1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481357-3611-5941-8947-A020C84B2B0F}"/>
              </a:ext>
            </a:extLst>
          </p:cNvPr>
          <p:cNvSpPr/>
          <p:nvPr/>
        </p:nvSpPr>
        <p:spPr>
          <a:xfrm>
            <a:off x="-382377" y="-378964"/>
            <a:ext cx="12920895" cy="103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48E8505E-B2E0-1044-882E-1AEAE0EC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78262" y="6358664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04CDCC-3862-A549-9A7D-583D8ACA456A}"/>
              </a:ext>
            </a:extLst>
          </p:cNvPr>
          <p:cNvSpPr txBox="1">
            <a:spLocks/>
          </p:cNvSpPr>
          <p:nvPr/>
        </p:nvSpPr>
        <p:spPr>
          <a:xfrm>
            <a:off x="11404045" y="6307186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8FAD9E-034E-9045-BFDE-9946964C3DF9}"/>
              </a:ext>
            </a:extLst>
          </p:cNvPr>
          <p:cNvSpPr txBox="1">
            <a:spLocks/>
          </p:cNvSpPr>
          <p:nvPr/>
        </p:nvSpPr>
        <p:spPr>
          <a:xfrm>
            <a:off x="927794" y="1663164"/>
            <a:ext cx="4916860" cy="4270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responsible for:</a:t>
            </a:r>
          </a:p>
          <a:p>
            <a:pPr>
              <a:lnSpc>
                <a:spcPct val="100000"/>
              </a:lnSpc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Assigning, monitoring, reviewing, and appraising work and performance;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work schedules, approving or disapproving leave requests; and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necessary corrective and disciplinary actions when performance or conduct problems surface.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00F5DB-608D-2E45-A79E-0980BB4DFFB1}"/>
              </a:ext>
            </a:extLst>
          </p:cNvPr>
          <p:cNvSpPr txBox="1">
            <a:spLocks/>
          </p:cNvSpPr>
          <p:nvPr/>
        </p:nvSpPr>
        <p:spPr>
          <a:xfrm>
            <a:off x="441039" y="-97687"/>
            <a:ext cx="7841638" cy="1167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MANAGER’S 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B04415-318B-D344-9B28-15FDE47D2A22}"/>
              </a:ext>
            </a:extLst>
          </p:cNvPr>
          <p:cNvSpPr/>
          <p:nvPr/>
        </p:nvSpPr>
        <p:spPr>
          <a:xfrm>
            <a:off x="-364448" y="698331"/>
            <a:ext cx="12920895" cy="539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412EA38-C867-4A42-8455-BA501710A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47" y="-71128"/>
            <a:ext cx="4733026" cy="7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76DFFB3-8619-BD4F-97FC-0D9241C510F1}"/>
              </a:ext>
            </a:extLst>
          </p:cNvPr>
          <p:cNvSpPr txBox="1">
            <a:spLocks/>
          </p:cNvSpPr>
          <p:nvPr/>
        </p:nvSpPr>
        <p:spPr>
          <a:xfrm>
            <a:off x="801904" y="1070081"/>
            <a:ext cx="4644737" cy="1858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A CRITICAL PLAYER</a:t>
            </a:r>
            <a:endParaRPr lang="en-US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0FF44A-56F7-694A-928B-45991F8688A9}"/>
              </a:ext>
            </a:extLst>
          </p:cNvPr>
          <p:cNvSpPr txBox="1">
            <a:spLocks/>
          </p:cNvSpPr>
          <p:nvPr/>
        </p:nvSpPr>
        <p:spPr>
          <a:xfrm>
            <a:off x="616529" y="3237479"/>
            <a:ext cx="4373925" cy="37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0" indent="-86360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. . .</a:t>
            </a:r>
          </a:p>
          <a:p>
            <a:pPr marL="920750" indent="-4572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first line of defense.</a:t>
            </a:r>
          </a:p>
          <a:p>
            <a:pPr marL="920750" indent="-4572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most contact with team members.</a:t>
            </a:r>
          </a:p>
          <a:p>
            <a:pPr marL="0" indent="0">
              <a:buNone/>
            </a:pP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Documentation and performance management can work with you or against you</a:t>
            </a: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3A63EB01-939E-A548-A4E1-80E2905F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40096" y="6371150"/>
            <a:ext cx="4822804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pic>
        <p:nvPicPr>
          <p:cNvPr id="22" name="Picture 21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410AD9D4-D489-4C42-AB88-33EF25AFB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"/>
          <a:stretch/>
        </p:blipFill>
        <p:spPr>
          <a:xfrm>
            <a:off x="5446641" y="647087"/>
            <a:ext cx="6760857" cy="5140832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A82FC84-39BD-1E44-A87A-FA923FB5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E1A7C5-103C-1440-A899-9E2BEE0812E6}"/>
              </a:ext>
            </a:extLst>
          </p:cNvPr>
          <p:cNvSpPr/>
          <p:nvPr/>
        </p:nvSpPr>
        <p:spPr>
          <a:xfrm>
            <a:off x="5261266" y="858584"/>
            <a:ext cx="7524275" cy="5140832"/>
          </a:xfrm>
          <a:prstGeom prst="rect">
            <a:avLst/>
          </a:prstGeom>
          <a:noFill/>
          <a:ln w="793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ndoor, sitting, woman, white&#10;&#10;Description automatically generated">
            <a:extLst>
              <a:ext uri="{FF2B5EF4-FFF2-40B4-BE49-F238E27FC236}">
                <a16:creationId xmlns:a16="http://schemas.microsoft.com/office/drawing/2014/main" id="{CF293CA9-3666-B641-BAE7-EA8AFA4D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8868"/>
            <a:ext cx="4654276" cy="68701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A72875-DDD7-DC46-9764-8DE86A606583}"/>
              </a:ext>
            </a:extLst>
          </p:cNvPr>
          <p:cNvSpPr/>
          <p:nvPr/>
        </p:nvSpPr>
        <p:spPr>
          <a:xfrm>
            <a:off x="5378824" y="4876800"/>
            <a:ext cx="8398971" cy="5378824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AD896F-AB2F-F747-831C-34082AC7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943" y="1192552"/>
            <a:ext cx="7506357" cy="1450757"/>
          </a:xfrm>
        </p:spPr>
        <p:txBody>
          <a:bodyPr>
            <a:noAutofit/>
          </a:bodyPr>
          <a:lstStyle/>
          <a:p>
            <a:r>
              <a:rPr lang="en-US" sz="3500" b="1" spc="300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COMMUNICATIONS</a:t>
            </a:r>
            <a:endParaRPr lang="en-US" sz="3500" spc="300" dirty="0">
              <a:solidFill>
                <a:srgbClr val="445B75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D499495-86B0-0D4C-9B49-2476A24DBBA5}"/>
              </a:ext>
            </a:extLst>
          </p:cNvPr>
          <p:cNvSpPr txBox="1">
            <a:spLocks/>
          </p:cNvSpPr>
          <p:nvPr/>
        </p:nvSpPr>
        <p:spPr>
          <a:xfrm>
            <a:off x="5009586" y="2289449"/>
            <a:ext cx="6179126" cy="36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6463" indent="-4572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463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must be crystal clear.</a:t>
            </a:r>
          </a:p>
          <a:p>
            <a:pPr marL="906463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easier for team members to get the job done if they know exactly what is expected of them.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C056E4A0-BF8D-D64C-A75E-20999D89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372" y="6363625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D7738C-0903-D043-BE84-9C331AB9228D}"/>
              </a:ext>
            </a:extLst>
          </p:cNvPr>
          <p:cNvSpPr txBox="1">
            <a:spLocks/>
          </p:cNvSpPr>
          <p:nvPr/>
        </p:nvSpPr>
        <p:spPr>
          <a:xfrm>
            <a:off x="4872943" y="619626"/>
            <a:ext cx="874793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CLEAR &amp; CONCISE</a:t>
            </a:r>
            <a:endParaRPr lang="en-US" sz="4800" dirty="0">
              <a:solidFill>
                <a:srgbClr val="445B75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6B64734-EBE1-1741-A135-A18AA065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78CF5DCA-8575-9048-A05E-64777DEAC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61" y="0"/>
            <a:ext cx="11518767" cy="9050459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48E8505E-B2E0-1044-882E-1AEAE0EC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59974" y="6358664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pic>
        <p:nvPicPr>
          <p:cNvPr id="10" name="Picture 9" descr="A person wearing a suit and tie talking on a cell phone&#10;&#10;Description automatically generated">
            <a:extLst>
              <a:ext uri="{FF2B5EF4-FFF2-40B4-BE49-F238E27FC236}">
                <a16:creationId xmlns:a16="http://schemas.microsoft.com/office/drawing/2014/main" id="{CB5C1EF3-7D2D-D14B-93A9-55D87C4C6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26185" y="2351314"/>
            <a:ext cx="4876455" cy="3658447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002F05C0-9831-F64E-9696-CE4A9B62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386" y="254593"/>
            <a:ext cx="5771232" cy="34727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000" b="1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ACTION (OR INACTION) </a:t>
            </a:r>
          </a:p>
          <a:p>
            <a:pPr algn="ctr"/>
            <a:r>
              <a:rPr lang="en-US" sz="5000" b="1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BINDING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2C9F0F-8CEA-C141-867B-8EDBBC8E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EF6E6A-8D5B-7B47-A0E4-5DAFD8D693EA}"/>
              </a:ext>
            </a:extLst>
          </p:cNvPr>
          <p:cNvSpPr/>
          <p:nvPr/>
        </p:nvSpPr>
        <p:spPr>
          <a:xfrm>
            <a:off x="-53789" y="-267649"/>
            <a:ext cx="5791199" cy="7220007"/>
          </a:xfrm>
          <a:prstGeom prst="rect">
            <a:avLst/>
          </a:prstGeom>
          <a:solidFill>
            <a:srgbClr val="445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5B75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E15EF-E695-6549-945A-C39DA1CE9018}"/>
              </a:ext>
            </a:extLst>
          </p:cNvPr>
          <p:cNvSpPr txBox="1">
            <a:spLocks/>
          </p:cNvSpPr>
          <p:nvPr/>
        </p:nvSpPr>
        <p:spPr>
          <a:xfrm>
            <a:off x="599606" y="696936"/>
            <a:ext cx="4205476" cy="279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“Light” Reading – </a:t>
            </a:r>
            <a:br>
              <a:rPr lang="en-US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MUST KNOW</a:t>
            </a:r>
            <a:endParaRPr lang="en-US" sz="4800" spc="200" dirty="0">
              <a:solidFill>
                <a:schemeClr val="bg1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2082563-B25F-8C46-A0FC-5F6F24C8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339" y="6342555"/>
            <a:ext cx="3344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pic>
        <p:nvPicPr>
          <p:cNvPr id="11" name="Picture 10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4106799-C351-B64E-BB54-C8F436DE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325035" y="-471890"/>
            <a:ext cx="7324184" cy="7424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AED944-E5FE-9B46-AA8C-233D424108A2}"/>
              </a:ext>
            </a:extLst>
          </p:cNvPr>
          <p:cNvSpPr txBox="1"/>
          <p:nvPr/>
        </p:nvSpPr>
        <p:spPr>
          <a:xfrm>
            <a:off x="963556" y="3762784"/>
            <a:ext cx="3344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0">
              <a:spcBef>
                <a:spcPts val="1800"/>
              </a:spcBef>
              <a:buNone/>
            </a:pPr>
            <a:r>
              <a:rPr lang="en-US" sz="2400" i="1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should be familiar with the company’s policies and procedures – your handbook.</a:t>
            </a:r>
          </a:p>
          <a:p>
            <a:endParaRPr lang="en-US" sz="2400" i="1" spc="1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6306B7-F074-D744-B16E-7AFBE3B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9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3EA812F-2474-3049-84BD-218991F50770}"/>
              </a:ext>
            </a:extLst>
          </p:cNvPr>
          <p:cNvSpPr/>
          <p:nvPr/>
        </p:nvSpPr>
        <p:spPr>
          <a:xfrm>
            <a:off x="4645722" y="-20725"/>
            <a:ext cx="8074232" cy="8249277"/>
          </a:xfrm>
          <a:prstGeom prst="rect">
            <a:avLst/>
          </a:prstGeom>
          <a:solidFill>
            <a:srgbClr val="171B2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0A5E63-F9CF-C443-A57D-17ABA16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14" y="447030"/>
            <a:ext cx="3268978" cy="2817522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KEEPING TRACK</a:t>
            </a:r>
            <a:endParaRPr lang="en-US" sz="3000" dirty="0">
              <a:solidFill>
                <a:srgbClr val="445B75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208BCC-D16B-A54F-AE19-8C372D1E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63" y="3710678"/>
            <a:ext cx="3567011" cy="2566544"/>
          </a:xfrm>
        </p:spPr>
        <p:txBody>
          <a:bodyPr>
            <a:noAutofit/>
          </a:bodyPr>
          <a:lstStyle/>
          <a:p>
            <a:pPr marL="465137" indent="0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7" indent="0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None/>
            </a:pPr>
            <a:r>
              <a:rPr lang="en-US" sz="2200" i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document?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BA1DF7D7-385B-134B-A73C-227C9D1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50" y="6345637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A8B4968-56BF-7C4A-87B5-F64299A2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742" y="6459785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8337E0-6ED7-484D-80D7-D284449D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722" y="-65313"/>
            <a:ext cx="10811779" cy="695553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F3F185D-D5EC-C748-87C4-13F01D642E0E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E23759-91C9-6947-B3E0-642169CBF645}"/>
              </a:ext>
            </a:extLst>
          </p:cNvPr>
          <p:cNvSpPr txBox="1">
            <a:spLocks/>
          </p:cNvSpPr>
          <p:nvPr/>
        </p:nvSpPr>
        <p:spPr>
          <a:xfrm>
            <a:off x="587914" y="2362524"/>
            <a:ext cx="3268978" cy="1348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Good and the Not-So-Good?</a:t>
            </a:r>
            <a:endParaRPr lang="en-US" sz="3000" dirty="0">
              <a:solidFill>
                <a:srgbClr val="445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indow, building, sitting, white&#10;&#10;Description automatically generated">
            <a:extLst>
              <a:ext uri="{FF2B5EF4-FFF2-40B4-BE49-F238E27FC236}">
                <a16:creationId xmlns:a16="http://schemas.microsoft.com/office/drawing/2014/main" id="{DBB1C41F-F326-4447-BB3B-5801A9D9C8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972175" cy="68872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7DD61A-1BF1-0348-BDDD-44DA4FA7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153" y="2562514"/>
            <a:ext cx="5798685" cy="3670180"/>
          </a:xfrm>
        </p:spPr>
        <p:txBody>
          <a:bodyPr>
            <a:normAutofit/>
          </a:bodyPr>
          <a:lstStyle/>
          <a:p>
            <a:pPr marL="465137" indent="0">
              <a:spcBef>
                <a:spcPts val="1800"/>
              </a:spcBef>
              <a:buClr>
                <a:schemeClr val="accent2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7" indent="0">
              <a:spcBef>
                <a:spcPts val="1800"/>
              </a:spcBef>
              <a:buClr>
                <a:schemeClr val="accent2"/>
              </a:buClr>
              <a:buNone/>
            </a:pPr>
            <a:r>
              <a:rPr lang="en-US" sz="2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it look like?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34FA1E-CA25-A248-9893-FE78DF184066}"/>
              </a:ext>
            </a:extLst>
          </p:cNvPr>
          <p:cNvSpPr/>
          <p:nvPr/>
        </p:nvSpPr>
        <p:spPr>
          <a:xfrm>
            <a:off x="6588578" y="2641575"/>
            <a:ext cx="5027160" cy="3100388"/>
          </a:xfrm>
          <a:prstGeom prst="rect">
            <a:avLst/>
          </a:prstGeom>
          <a:noFill/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608CF7-3591-DF40-A593-3EF7BBCF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635F6AF-BE93-8D41-84AC-06778577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79135" y="6363366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2026 Roe Law Group, PLLC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B9F42C-B2C2-2B47-B5D2-BFBF9F20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578" y="254063"/>
            <a:ext cx="6467167" cy="2471738"/>
          </a:xfrm>
        </p:spPr>
        <p:txBody>
          <a:bodyPr>
            <a:normAutofit/>
          </a:bodyPr>
          <a:lstStyle/>
          <a:p>
            <a: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</a:t>
            </a:r>
            <a:b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BEGIN?</a:t>
            </a:r>
            <a:endParaRPr lang="en-US" sz="5000" spc="300" dirty="0"/>
          </a:p>
        </p:txBody>
      </p:sp>
    </p:spTree>
    <p:extLst>
      <p:ext uri="{BB962C8B-B14F-4D97-AF65-F5344CB8AC3E}">
        <p14:creationId xmlns:p14="http://schemas.microsoft.com/office/powerpoint/2010/main" val="186011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635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Documentation and Performance Management</vt:lpstr>
      <vt:lpstr>TOP LEGAL ISSUES</vt:lpstr>
      <vt:lpstr>PowerPoint Presentation</vt:lpstr>
      <vt:lpstr>PowerPoint Presentation</vt:lpstr>
      <vt:lpstr>IN ALL COMMUNICATIONS</vt:lpstr>
      <vt:lpstr>YOUR ACTION (OR INACTION)  IS BINDING</vt:lpstr>
      <vt:lpstr>PowerPoint Presentation</vt:lpstr>
      <vt:lpstr>ARE YOU KEEPING TRACK</vt:lpstr>
      <vt:lpstr>WHERE DO  YOU BEGIN?</vt:lpstr>
      <vt:lpstr>PowerPoint Presentation</vt:lpstr>
      <vt:lpstr>What Should The</vt:lpstr>
      <vt:lpstr>HOW “MINNESOTA NICE” IS NOT ALWAYS THAT NICE</vt:lpstr>
      <vt:lpstr>PowerPoint Presentation</vt:lpstr>
      <vt:lpstr>PowerPoint Presentation</vt:lpstr>
      <vt:lpstr>10 WAYS TO  AVOID LIABILITY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and Performance Management</dc:title>
  <dc:creator>Nick Beckman</dc:creator>
  <cp:lastModifiedBy>Becky Lemon</cp:lastModifiedBy>
  <cp:revision>6</cp:revision>
  <dcterms:created xsi:type="dcterms:W3CDTF">2022-12-12T21:27:03Z</dcterms:created>
  <dcterms:modified xsi:type="dcterms:W3CDTF">2026-06-23T15:44:50Z</dcterms:modified>
</cp:coreProperties>
</file>