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8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x="18288000" cy="10287000"/>
  <p:notesSz cx="6858000" cy="9144000"/>
  <p:embeddedFontLst>
    <p:embeddedFont>
      <p:font typeface="IBM Plex Mono" panose="020B0509050203000203" pitchFamily="49" charset="0"/>
      <p:regular r:id="rId19"/>
      <p:bold r:id="rId20"/>
      <p:italic r:id="rId21"/>
      <p:boldItalic r:id="rId22"/>
    </p:embeddedFont>
    <p:embeddedFont>
      <p:font typeface="Poppins" panose="00000500000000000000" pitchFamily="2" charset="0"/>
      <p:regular r:id="rId23"/>
      <p:bold r:id="rId24"/>
      <p:italic r:id="rId25"/>
      <p:boldItalic r:id="rId26"/>
    </p:embeddedFont>
    <p:embeddedFont>
      <p:font typeface="Source Sans Pro" panose="020B050303040302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6CA76E-3F94-4F55-855B-6C860B67DC7B}" v="5" dt="2026-03-18T20:03:45.3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43" autoAdjust="0"/>
  </p:normalViewPr>
  <p:slideViewPr>
    <p:cSldViewPr>
      <p:cViewPr varScale="1">
        <p:scale>
          <a:sx n="69" d="100"/>
          <a:sy n="69" d="100"/>
        </p:scale>
        <p:origin x="1434" y="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sica Quarnstrom" userId="24fcde00-d797-472d-bf3f-d646a82d79ff" providerId="ADAL" clId="{D7DCDCE4-B543-425C-864A-5AB23713CB0F}"/>
    <pc:docChg chg="modSld">
      <pc:chgData name="Jessica Quarnstrom" userId="24fcde00-d797-472d-bf3f-d646a82d79ff" providerId="ADAL" clId="{D7DCDCE4-B543-425C-864A-5AB23713CB0F}" dt="2026-03-18T20:02:17.134" v="22" actId="403"/>
      <pc:docMkLst>
        <pc:docMk/>
      </pc:docMkLst>
      <pc:sldChg chg="addSp modSp mod">
        <pc:chgData name="Jessica Quarnstrom" userId="24fcde00-d797-472d-bf3f-d646a82d79ff" providerId="ADAL" clId="{D7DCDCE4-B543-425C-864A-5AB23713CB0F}" dt="2026-03-18T20:02:17.134" v="22" actId="403"/>
        <pc:sldMkLst>
          <pc:docMk/>
          <pc:sldMk cId="0" sldId="265"/>
        </pc:sldMkLst>
        <pc:spChg chg="mod">
          <ac:chgData name="Jessica Quarnstrom" userId="24fcde00-d797-472d-bf3f-d646a82d79ff" providerId="ADAL" clId="{D7DCDCE4-B543-425C-864A-5AB23713CB0F}" dt="2026-03-18T20:01:53.842" v="15" actId="1076"/>
          <ac:spMkLst>
            <pc:docMk/>
            <pc:sldMk cId="0" sldId="265"/>
            <ac:spMk id="2" creationId="{00000000-0000-0000-0000-000000000000}"/>
          </ac:spMkLst>
        </pc:spChg>
        <pc:spChg chg="mod">
          <ac:chgData name="Jessica Quarnstrom" userId="24fcde00-d797-472d-bf3f-d646a82d79ff" providerId="ADAL" clId="{D7DCDCE4-B543-425C-864A-5AB23713CB0F}" dt="2026-03-18T20:02:17.134" v="22" actId="403"/>
          <ac:spMkLst>
            <pc:docMk/>
            <pc:sldMk cId="0" sldId="265"/>
            <ac:spMk id="8" creationId="{00000000-0000-0000-0000-000000000000}"/>
          </ac:spMkLst>
        </pc:spChg>
        <pc:spChg chg="add mod">
          <ac:chgData name="Jessica Quarnstrom" userId="24fcde00-d797-472d-bf3f-d646a82d79ff" providerId="ADAL" clId="{D7DCDCE4-B543-425C-864A-5AB23713CB0F}" dt="2026-03-18T20:02:13.723" v="21" actId="403"/>
          <ac:spMkLst>
            <pc:docMk/>
            <pc:sldMk cId="0" sldId="265"/>
            <ac:spMk id="9" creationId="{7D336C84-D182-C276-04A1-F703C05B73B4}"/>
          </ac:spMkLst>
        </pc:spChg>
        <pc:grpChg chg="mod">
          <ac:chgData name="Jessica Quarnstrom" userId="24fcde00-d797-472d-bf3f-d646a82d79ff" providerId="ADAL" clId="{D7DCDCE4-B543-425C-864A-5AB23713CB0F}" dt="2026-03-18T20:02:05.552" v="19" actId="14100"/>
          <ac:grpSpMkLst>
            <pc:docMk/>
            <pc:sldMk cId="0" sldId="265"/>
            <ac:grpSpMk id="3" creationId="{00000000-0000-0000-0000-00000000000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5EA9E7-8022-4D8A-99CA-DEE16C645B04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599B51-6DE2-47A9-97D8-301131EE2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45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99B51-6DE2-47A9-97D8-301131EE25C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08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99B51-6DE2-47A9-97D8-301131EE25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053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03855" y="-146765"/>
            <a:ext cx="8452113" cy="10580529"/>
            <a:chOff x="0" y="0"/>
            <a:chExt cx="1309453" cy="16392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9453" cy="1639201"/>
            </a:xfrm>
            <a:custGeom>
              <a:avLst/>
              <a:gdLst/>
              <a:ahLst/>
              <a:cxnLst/>
              <a:rect l="l" t="t" r="r" b="b"/>
              <a:pathLst>
                <a:path w="1309453" h="1639201">
                  <a:moveTo>
                    <a:pt x="0" y="0"/>
                  </a:moveTo>
                  <a:lnTo>
                    <a:pt x="1309453" y="0"/>
                  </a:lnTo>
                  <a:lnTo>
                    <a:pt x="1309453" y="1639201"/>
                  </a:lnTo>
                  <a:lnTo>
                    <a:pt x="0" y="1639201"/>
                  </a:lnTo>
                  <a:close/>
                </a:path>
              </a:pathLst>
            </a:custGeom>
            <a:blipFill>
              <a:blip r:embed="rId2"/>
              <a:stretch>
                <a:fillRect l="-24399" r="-6337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906675" y="1028700"/>
            <a:ext cx="2940533" cy="588107"/>
          </a:xfrm>
          <a:custGeom>
            <a:avLst/>
            <a:gdLst/>
            <a:ahLst/>
            <a:cxnLst/>
            <a:rect l="l" t="t" r="r" b="b"/>
            <a:pathLst>
              <a:path w="2940533" h="588107">
                <a:moveTo>
                  <a:pt x="0" y="0"/>
                </a:moveTo>
                <a:lnTo>
                  <a:pt x="2940533" y="0"/>
                </a:lnTo>
                <a:lnTo>
                  <a:pt x="2940533" y="588107"/>
                </a:lnTo>
                <a:lnTo>
                  <a:pt x="0" y="5881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906675" y="2111641"/>
            <a:ext cx="8889612" cy="2962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29"/>
              </a:lnSpc>
            </a:pPr>
            <a:r>
              <a:rPr lang="en-US" sz="6600" dirty="0">
                <a:solidFill>
                  <a:srgbClr val="00182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PREGNANT WORKERS FAIRNESS ACT</a:t>
            </a:r>
          </a:p>
          <a:p>
            <a:pPr algn="l">
              <a:lnSpc>
                <a:spcPts val="7729"/>
              </a:lnSpc>
            </a:pPr>
            <a:r>
              <a:rPr lang="en-US" sz="6600" dirty="0">
                <a:solidFill>
                  <a:srgbClr val="00182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Manager Training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-853763" y="5648325"/>
            <a:ext cx="10957618" cy="3609975"/>
            <a:chOff x="0" y="0"/>
            <a:chExt cx="2885957" cy="9507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85957" cy="950775"/>
            </a:xfrm>
            <a:custGeom>
              <a:avLst/>
              <a:gdLst/>
              <a:ahLst/>
              <a:cxnLst/>
              <a:rect l="l" t="t" r="r" b="b"/>
              <a:pathLst>
                <a:path w="2885957" h="950775">
                  <a:moveTo>
                    <a:pt x="0" y="0"/>
                  </a:moveTo>
                  <a:lnTo>
                    <a:pt x="2885957" y="0"/>
                  </a:lnTo>
                  <a:lnTo>
                    <a:pt x="2885957" y="950775"/>
                  </a:lnTo>
                  <a:lnTo>
                    <a:pt x="0" y="950775"/>
                  </a:lnTo>
                  <a:close/>
                </a:path>
              </a:pathLst>
            </a:custGeom>
            <a:solidFill>
              <a:srgbClr val="02305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2885957" cy="1046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27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03649" y="9808210"/>
            <a:ext cx="3337856" cy="420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80"/>
              </a:lnSpc>
            </a:pPr>
            <a:r>
              <a:rPr lang="en-US" sz="1200" spc="24" dirty="0">
                <a:solidFill>
                  <a:srgbClr val="00182E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© 2026 Roe Law Group, PLLC</a:t>
            </a:r>
          </a:p>
          <a:p>
            <a:pPr algn="just">
              <a:lnSpc>
                <a:spcPts val="1680"/>
              </a:lnSpc>
            </a:pPr>
            <a:endParaRPr lang="en-US" sz="1200" spc="24" dirty="0">
              <a:solidFill>
                <a:srgbClr val="00182E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36738" y="7507447"/>
            <a:ext cx="2810470" cy="2267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8"/>
              </a:lnSpc>
            </a:pPr>
            <a:r>
              <a:rPr lang="en-US" sz="2000" spc="26" dirty="0">
                <a:solidFill>
                  <a:srgbClr val="FFFFFF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Jessica L. Roe </a:t>
            </a:r>
          </a:p>
          <a:p>
            <a:pPr algn="l">
              <a:lnSpc>
                <a:spcPts val="2998"/>
              </a:lnSpc>
            </a:pPr>
            <a:r>
              <a:rPr lang="en-US" sz="2000" spc="26" dirty="0">
                <a:solidFill>
                  <a:srgbClr val="FFFFFF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jroe@roelawgroup.com</a:t>
            </a:r>
          </a:p>
          <a:p>
            <a:pPr algn="l">
              <a:lnSpc>
                <a:spcPts val="2998"/>
              </a:lnSpc>
            </a:pPr>
            <a:r>
              <a:rPr lang="en-US" sz="2000" spc="26" dirty="0">
                <a:solidFill>
                  <a:srgbClr val="FFFFFF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www.roelawgroup.com</a:t>
            </a:r>
          </a:p>
          <a:p>
            <a:pPr algn="l">
              <a:lnSpc>
                <a:spcPts val="2998"/>
              </a:lnSpc>
            </a:pPr>
            <a:endParaRPr lang="en-US" sz="1537" spc="26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998"/>
              </a:lnSpc>
            </a:pPr>
            <a:endParaRPr lang="en-US" sz="1537" spc="26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998"/>
              </a:lnSpc>
            </a:pPr>
            <a:endParaRPr lang="en-US" sz="1537" spc="26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345710-04E8-1147-C69E-097309179A0D}"/>
              </a:ext>
            </a:extLst>
          </p:cNvPr>
          <p:cNvSpPr txBox="1"/>
          <p:nvPr/>
        </p:nvSpPr>
        <p:spPr>
          <a:xfrm>
            <a:off x="906674" y="6331983"/>
            <a:ext cx="4655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March 18, 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6515100" y="-4058726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kkflsdkfjdslfkjds</a:t>
            </a:r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3337856" cy="7507365"/>
            <a:chOff x="0" y="0"/>
            <a:chExt cx="247392" cy="19772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7392" cy="1977248"/>
            </a:xfrm>
            <a:custGeom>
              <a:avLst/>
              <a:gdLst/>
              <a:ahLst/>
              <a:cxnLst/>
              <a:rect l="l" t="t" r="r" b="b"/>
              <a:pathLst>
                <a:path w="247392" h="1977248">
                  <a:moveTo>
                    <a:pt x="0" y="0"/>
                  </a:moveTo>
                  <a:lnTo>
                    <a:pt x="247392" y="0"/>
                  </a:lnTo>
                  <a:lnTo>
                    <a:pt x="247392" y="1977248"/>
                  </a:lnTo>
                  <a:lnTo>
                    <a:pt x="0" y="1977248"/>
                  </a:lnTo>
                  <a:close/>
                </a:path>
              </a:pathLst>
            </a:custGeom>
            <a:solidFill>
              <a:srgbClr val="0230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247392" cy="2072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27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64385" y="7656263"/>
            <a:ext cx="8579762" cy="2820574"/>
            <a:chOff x="0" y="0"/>
            <a:chExt cx="2205188" cy="724950"/>
          </a:xfrm>
        </p:grpSpPr>
        <p:sp>
          <p:nvSpPr>
            <p:cNvPr id="7" name="Freeform 7"/>
            <p:cNvSpPr/>
            <p:nvPr/>
          </p:nvSpPr>
          <p:spPr>
            <a:xfrm flipH="1">
              <a:off x="0" y="0"/>
              <a:ext cx="2205187" cy="724950"/>
            </a:xfrm>
            <a:custGeom>
              <a:avLst/>
              <a:gdLst/>
              <a:ahLst/>
              <a:cxnLst/>
              <a:rect l="l" t="t" r="r" b="b"/>
              <a:pathLst>
                <a:path w="2205187" h="724950">
                  <a:moveTo>
                    <a:pt x="2205187" y="0"/>
                  </a:moveTo>
                  <a:lnTo>
                    <a:pt x="0" y="0"/>
                  </a:lnTo>
                  <a:lnTo>
                    <a:pt x="0" y="724950"/>
                  </a:lnTo>
                  <a:lnTo>
                    <a:pt x="2205187" y="724950"/>
                  </a:lnTo>
                  <a:close/>
                </a:path>
              </a:pathLst>
            </a:custGeom>
            <a:blipFill>
              <a:blip r:embed="rId3"/>
              <a:stretch>
                <a:fillRect l="-34330" t="-229520" r="-4472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257800" y="773782"/>
            <a:ext cx="10098562" cy="3231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96"/>
              </a:lnSpc>
            </a:pPr>
            <a:r>
              <a:rPr lang="en-US" sz="8000" dirty="0">
                <a:solidFill>
                  <a:srgbClr val="00182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CONFIDENTIALITY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Poppins"/>
            </a:endParaRPr>
          </a:p>
          <a:p>
            <a:pPr algn="l">
              <a:lnSpc>
                <a:spcPts val="8596"/>
              </a:lnSpc>
            </a:pPr>
            <a:endParaRPr lang="en-US" sz="6600" dirty="0">
              <a:solidFill>
                <a:srgbClr val="00182E"/>
              </a:solidFill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  <a:p>
            <a:pPr algn="l">
              <a:lnSpc>
                <a:spcPts val="8596"/>
              </a:lnSpc>
            </a:pPr>
            <a:endParaRPr lang="en-US" sz="6600" dirty="0">
              <a:solidFill>
                <a:srgbClr val="00182E"/>
              </a:solidFill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9767972" y="7656263"/>
            <a:ext cx="8949992" cy="5641148"/>
            <a:chOff x="0" y="0"/>
            <a:chExt cx="2446613" cy="1542091"/>
          </a:xfrm>
        </p:grpSpPr>
        <p:sp>
          <p:nvSpPr>
            <p:cNvPr id="16" name="Freeform 16"/>
            <p:cNvSpPr/>
            <p:nvPr/>
          </p:nvSpPr>
          <p:spPr>
            <a:xfrm flipH="1">
              <a:off x="0" y="0"/>
              <a:ext cx="2446613" cy="1542091"/>
            </a:xfrm>
            <a:custGeom>
              <a:avLst/>
              <a:gdLst/>
              <a:ahLst/>
              <a:cxnLst/>
              <a:rect l="l" t="t" r="r" b="b"/>
              <a:pathLst>
                <a:path w="2446613" h="1542091">
                  <a:moveTo>
                    <a:pt x="2446613" y="0"/>
                  </a:moveTo>
                  <a:lnTo>
                    <a:pt x="0" y="0"/>
                  </a:lnTo>
                  <a:lnTo>
                    <a:pt x="0" y="1542091"/>
                  </a:lnTo>
                  <a:lnTo>
                    <a:pt x="2446613" y="1542091"/>
                  </a:lnTo>
                  <a:close/>
                </a:path>
              </a:pathLst>
            </a:custGeom>
            <a:blipFill>
              <a:blip r:embed="rId3"/>
              <a:stretch>
                <a:fillRect l="-42710" t="-54843" r="-1860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7640444" y="7656263"/>
            <a:ext cx="8579762" cy="9605689"/>
            <a:chOff x="0" y="0"/>
            <a:chExt cx="2205188" cy="2468874"/>
          </a:xfrm>
        </p:grpSpPr>
        <p:sp>
          <p:nvSpPr>
            <p:cNvPr id="18" name="Freeform 18"/>
            <p:cNvSpPr/>
            <p:nvPr/>
          </p:nvSpPr>
          <p:spPr>
            <a:xfrm flipH="1">
              <a:off x="0" y="0"/>
              <a:ext cx="2205187" cy="2468874"/>
            </a:xfrm>
            <a:custGeom>
              <a:avLst/>
              <a:gdLst/>
              <a:ahLst/>
              <a:cxnLst/>
              <a:rect l="l" t="t" r="r" b="b"/>
              <a:pathLst>
                <a:path w="2205187" h="2468874">
                  <a:moveTo>
                    <a:pt x="2205187" y="0"/>
                  </a:moveTo>
                  <a:lnTo>
                    <a:pt x="0" y="0"/>
                  </a:lnTo>
                  <a:lnTo>
                    <a:pt x="0" y="2468874"/>
                  </a:lnTo>
                  <a:lnTo>
                    <a:pt x="2205187" y="2468874"/>
                  </a:lnTo>
                  <a:close/>
                </a:path>
              </a:pathLst>
            </a:custGeom>
            <a:blipFill>
              <a:blip r:embed="rId3"/>
              <a:stretch>
                <a:fillRect l="-43484" r="-60474" b="-1021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03649" y="9808210"/>
            <a:ext cx="3337856" cy="420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80"/>
              </a:lnSpc>
            </a:pPr>
            <a:r>
              <a:rPr lang="en-US" sz="1200" spc="24" dirty="0">
                <a:solidFill>
                  <a:srgbClr val="00182E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© 2026 Roe Law Group, PLLC</a:t>
            </a:r>
          </a:p>
          <a:p>
            <a:pPr algn="just">
              <a:lnSpc>
                <a:spcPts val="1680"/>
              </a:lnSpc>
            </a:pPr>
            <a:endParaRPr lang="en-US" sz="1200" spc="24" dirty="0">
              <a:solidFill>
                <a:srgbClr val="00182E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336C84-D182-C276-04A1-F703C05B73B4}"/>
              </a:ext>
            </a:extLst>
          </p:cNvPr>
          <p:cNvSpPr txBox="1"/>
          <p:nvPr/>
        </p:nvSpPr>
        <p:spPr>
          <a:xfrm>
            <a:off x="5375046" y="2266113"/>
            <a:ext cx="100985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manager handling pregnancy medical info has a legal and ethical duty to maintain confidentiality. This is a non-negotiable part of the job.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Information is Private: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This includes the fact of the pregnancy itself if the employee has not shared it widely.</a:t>
            </a:r>
          </a:p>
          <a:p>
            <a:pPr lvl="0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Need-to-Know Basis: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This information should only be shared with HR or others who are essential to implementing the accommodation.</a:t>
            </a:r>
          </a:p>
          <a:p>
            <a:pPr lvl="0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Team Announcements: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Never discuss an employee’s need for accommodation or leave</a:t>
            </a:r>
          </a:p>
          <a:p>
            <a:endParaRPr lang="en-US"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/>
            <a:stretch>
              <a:fillRect l="-12888" r="-12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527619" y="0"/>
            <a:ext cx="10362658" cy="5507297"/>
            <a:chOff x="0" y="0"/>
            <a:chExt cx="2729260" cy="14504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29260" cy="1450481"/>
            </a:xfrm>
            <a:custGeom>
              <a:avLst/>
              <a:gdLst/>
              <a:ahLst/>
              <a:cxnLst/>
              <a:rect l="l" t="t" r="r" b="b"/>
              <a:pathLst>
                <a:path w="2729260" h="1450481">
                  <a:moveTo>
                    <a:pt x="0" y="0"/>
                  </a:moveTo>
                  <a:lnTo>
                    <a:pt x="2729260" y="0"/>
                  </a:lnTo>
                  <a:lnTo>
                    <a:pt x="2729260" y="1450481"/>
                  </a:lnTo>
                  <a:lnTo>
                    <a:pt x="0" y="1450481"/>
                  </a:lnTo>
                  <a:close/>
                </a:path>
              </a:pathLst>
            </a:custGeom>
            <a:solidFill>
              <a:srgbClr val="0230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2729260" cy="15457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27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945542" y="0"/>
            <a:ext cx="8490216" cy="5507297"/>
            <a:chOff x="0" y="0"/>
            <a:chExt cx="2693145" cy="174694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93145" cy="1746946"/>
            </a:xfrm>
            <a:custGeom>
              <a:avLst/>
              <a:gdLst/>
              <a:ahLst/>
              <a:cxnLst/>
              <a:rect l="l" t="t" r="r" b="b"/>
              <a:pathLst>
                <a:path w="2693145" h="1746946">
                  <a:moveTo>
                    <a:pt x="0" y="0"/>
                  </a:moveTo>
                  <a:lnTo>
                    <a:pt x="2693145" y="0"/>
                  </a:lnTo>
                  <a:lnTo>
                    <a:pt x="2693145" y="1746946"/>
                  </a:lnTo>
                  <a:lnTo>
                    <a:pt x="0" y="1746946"/>
                  </a:lnTo>
                  <a:close/>
                </a:path>
              </a:pathLst>
            </a:custGeom>
            <a:blipFill>
              <a:blip r:embed="rId4"/>
              <a:stretch>
                <a:fillRect t="-25424" b="-10596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384300" y="971550"/>
            <a:ext cx="7426503" cy="394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sz="6399" dirty="0">
                <a:solidFill>
                  <a:srgbClr val="FFFFFF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COMMON MISTAKES MANAGERS SHOULD AVOID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945542" y="5621447"/>
            <a:ext cx="8490216" cy="6408669"/>
            <a:chOff x="0" y="0"/>
            <a:chExt cx="2693145" cy="20328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93145" cy="2032867"/>
            </a:xfrm>
            <a:custGeom>
              <a:avLst/>
              <a:gdLst/>
              <a:ahLst/>
              <a:cxnLst/>
              <a:rect l="l" t="t" r="r" b="b"/>
              <a:pathLst>
                <a:path w="2693145" h="2032867">
                  <a:moveTo>
                    <a:pt x="0" y="0"/>
                  </a:moveTo>
                  <a:lnTo>
                    <a:pt x="2693145" y="0"/>
                  </a:lnTo>
                  <a:lnTo>
                    <a:pt x="2693145" y="2032867"/>
                  </a:lnTo>
                  <a:lnTo>
                    <a:pt x="0" y="2032867"/>
                  </a:lnTo>
                  <a:close/>
                </a:path>
              </a:pathLst>
            </a:custGeom>
            <a:blipFill>
              <a:blip r:embed="rId5"/>
              <a:stretch>
                <a:fillRect l="-6612" r="-661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217758" y="6192907"/>
            <a:ext cx="7486791" cy="310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0415" lvl="1" indent="-235207" algn="just">
              <a:lnSpc>
                <a:spcPts val="4052"/>
              </a:lnSpc>
              <a:buFont typeface="Arial"/>
              <a:buChar char="•"/>
            </a:pPr>
            <a:r>
              <a:rPr lang="en-US" sz="2178" dirty="0">
                <a:solidFill>
                  <a:srgbClr val="00182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Ignoring or Delaying a Request</a:t>
            </a:r>
          </a:p>
          <a:p>
            <a:pPr marL="470415" lvl="1" indent="-235207" algn="just">
              <a:lnSpc>
                <a:spcPts val="4052"/>
              </a:lnSpc>
              <a:buFont typeface="Arial"/>
              <a:buChar char="•"/>
            </a:pPr>
            <a:r>
              <a:rPr lang="en-US" sz="2178" dirty="0">
                <a:solidFill>
                  <a:srgbClr val="00182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Making Assumptions</a:t>
            </a:r>
          </a:p>
          <a:p>
            <a:pPr marL="470415" lvl="1" indent="-235207" algn="just">
              <a:lnSpc>
                <a:spcPts val="4052"/>
              </a:lnSpc>
              <a:buFont typeface="Arial"/>
              <a:buChar char="•"/>
            </a:pPr>
            <a:r>
              <a:rPr lang="en-US" sz="2178" dirty="0">
                <a:solidFill>
                  <a:srgbClr val="00182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Playing Doctor</a:t>
            </a:r>
          </a:p>
          <a:p>
            <a:pPr marL="470415" lvl="1" indent="-235207" algn="just">
              <a:lnSpc>
                <a:spcPts val="4052"/>
              </a:lnSpc>
              <a:buFont typeface="Arial"/>
              <a:buChar char="•"/>
            </a:pPr>
            <a:r>
              <a:rPr lang="en-US" sz="2178" dirty="0">
                <a:solidFill>
                  <a:srgbClr val="00182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Requiring a Doctor’s Note for Obvious Needs</a:t>
            </a:r>
          </a:p>
          <a:p>
            <a:pPr marL="470415" lvl="1" indent="-235207" algn="just">
              <a:lnSpc>
                <a:spcPts val="4052"/>
              </a:lnSpc>
              <a:buFont typeface="Arial"/>
              <a:buChar char="•"/>
            </a:pPr>
            <a:r>
              <a:rPr lang="en-US" sz="2178" dirty="0">
                <a:solidFill>
                  <a:srgbClr val="00182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Suggesting Leave as a First Option</a:t>
            </a:r>
          </a:p>
          <a:p>
            <a:pPr algn="just">
              <a:lnSpc>
                <a:spcPts val="4052"/>
              </a:lnSpc>
            </a:pPr>
            <a:endParaRPr lang="en-US" sz="2178" dirty="0">
              <a:solidFill>
                <a:srgbClr val="00182E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03649" y="9808210"/>
            <a:ext cx="3337856" cy="420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80"/>
              </a:lnSpc>
            </a:pPr>
            <a:r>
              <a:rPr lang="en-US" sz="1200" spc="24" dirty="0">
                <a:solidFill>
                  <a:srgbClr val="00182E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© 2026 Roe Law Group, PLLC</a:t>
            </a:r>
          </a:p>
          <a:p>
            <a:pPr algn="just">
              <a:lnSpc>
                <a:spcPts val="1680"/>
              </a:lnSpc>
            </a:pPr>
            <a:endParaRPr lang="en-US" sz="1200" spc="24" dirty="0">
              <a:solidFill>
                <a:srgbClr val="00182E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905593" y="0"/>
            <a:ext cx="8557211" cy="10287000"/>
            <a:chOff x="0" y="0"/>
            <a:chExt cx="1325736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5736" cy="1593725"/>
            </a:xfrm>
            <a:custGeom>
              <a:avLst/>
              <a:gdLst/>
              <a:ahLst/>
              <a:cxnLst/>
              <a:rect l="l" t="t" r="r" b="b"/>
              <a:pathLst>
                <a:path w="1325736" h="1593725">
                  <a:moveTo>
                    <a:pt x="0" y="0"/>
                  </a:moveTo>
                  <a:lnTo>
                    <a:pt x="1325736" y="0"/>
                  </a:lnTo>
                  <a:lnTo>
                    <a:pt x="1325736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40078" r="-4007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129110" y="4011745"/>
            <a:ext cx="11246010" cy="5384480"/>
            <a:chOff x="0" y="0"/>
            <a:chExt cx="3570009" cy="170928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70009" cy="1709286"/>
            </a:xfrm>
            <a:custGeom>
              <a:avLst/>
              <a:gdLst/>
              <a:ahLst/>
              <a:cxnLst/>
              <a:rect l="l" t="t" r="r" b="b"/>
              <a:pathLst>
                <a:path w="3570009" h="1709286">
                  <a:moveTo>
                    <a:pt x="0" y="0"/>
                  </a:moveTo>
                  <a:lnTo>
                    <a:pt x="3570009" y="0"/>
                  </a:lnTo>
                  <a:lnTo>
                    <a:pt x="3570009" y="1709286"/>
                  </a:lnTo>
                  <a:lnTo>
                    <a:pt x="0" y="1709286"/>
                  </a:lnTo>
                  <a:close/>
                </a:path>
              </a:pathLst>
            </a:custGeom>
            <a:solidFill>
              <a:srgbClr val="2135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3570009" cy="17569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5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1028700"/>
            <a:ext cx="8508654" cy="265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97"/>
              </a:lnSpc>
            </a:pPr>
            <a:r>
              <a:rPr lang="en-US" sz="6179" dirty="0">
                <a:solidFill>
                  <a:srgbClr val="213559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How Managers and HR Work Together on PWFA Requests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4550" y="4603848"/>
            <a:ext cx="9516660" cy="3457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0415" lvl="1" indent="-235207" algn="l">
              <a:lnSpc>
                <a:spcPts val="3420"/>
              </a:lnSpc>
              <a:buFont typeface="Arial"/>
              <a:buChar char="•"/>
            </a:pPr>
            <a:r>
              <a:rPr lang="en-US" sz="2178" b="1" spc="34" dirty="0">
                <a:solidFill>
                  <a:srgbClr val="FFFFFF"/>
                </a:solidFill>
                <a:latin typeface="Times New Roman" panose="02020603050405020304" pitchFamily="18" charset="0"/>
                <a:ea typeface="Poppins Bold"/>
                <a:cs typeface="Times New Roman" panose="02020603050405020304" pitchFamily="18" charset="0"/>
                <a:sym typeface="Poppins Bold"/>
              </a:rPr>
              <a:t>HR’s Role:</a:t>
            </a:r>
            <a:r>
              <a:rPr lang="en-US" sz="2178" spc="34" dirty="0">
                <a:solidFill>
                  <a:srgbClr val="FFFFFF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Leads the formal interactive process, requests and reviews any necessary medical documentation, makes the final accommodation decision, and documents every step of the process.</a:t>
            </a:r>
          </a:p>
          <a:p>
            <a:pPr algn="l">
              <a:lnSpc>
                <a:spcPts val="3420"/>
              </a:lnSpc>
            </a:pPr>
            <a:endParaRPr lang="en-US" sz="2178" spc="34" dirty="0">
              <a:solidFill>
                <a:srgbClr val="FFFFFF"/>
              </a:solidFill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  <a:p>
            <a:pPr marL="470415" lvl="1" indent="-235207" algn="l">
              <a:lnSpc>
                <a:spcPts val="3420"/>
              </a:lnSpc>
              <a:buFont typeface="Arial"/>
              <a:buChar char="•"/>
            </a:pPr>
            <a:r>
              <a:rPr lang="en-US" sz="2178" b="1" spc="34" dirty="0">
                <a:solidFill>
                  <a:srgbClr val="FFFFFF"/>
                </a:solidFill>
                <a:latin typeface="Times New Roman" panose="02020603050405020304" pitchFamily="18" charset="0"/>
                <a:ea typeface="Poppins Bold"/>
                <a:cs typeface="Times New Roman" panose="02020603050405020304" pitchFamily="18" charset="0"/>
                <a:sym typeface="Poppins Bold"/>
              </a:rPr>
              <a:t>Manager’s Role: </a:t>
            </a:r>
            <a:r>
              <a:rPr lang="en-US" sz="2178" spc="34" dirty="0">
                <a:solidFill>
                  <a:srgbClr val="FFFFFF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Acts as the first point of contact, recognizes and escalates requests to HR, provides information on essential job functions, helps implement the approved accommodation, and maintains confidentiality.</a:t>
            </a:r>
          </a:p>
          <a:p>
            <a:pPr algn="l">
              <a:lnSpc>
                <a:spcPts val="3420"/>
              </a:lnSpc>
            </a:pPr>
            <a:endParaRPr lang="en-US" sz="2178" spc="34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03649" y="9808210"/>
            <a:ext cx="3337856" cy="420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80"/>
              </a:lnSpc>
            </a:pPr>
            <a:r>
              <a:rPr lang="en-US" sz="1200" spc="24" dirty="0">
                <a:solidFill>
                  <a:srgbClr val="00182E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© 2026 Roe Law Group, PLLC</a:t>
            </a:r>
          </a:p>
          <a:p>
            <a:pPr algn="just">
              <a:lnSpc>
                <a:spcPts val="1680"/>
              </a:lnSpc>
            </a:pPr>
            <a:endParaRPr lang="en-US" sz="1200" spc="24" dirty="0">
              <a:solidFill>
                <a:srgbClr val="00182E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137724" y="158701"/>
            <a:ext cx="13291779" cy="10128299"/>
            <a:chOff x="0" y="0"/>
            <a:chExt cx="3500716" cy="26675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00716" cy="2667536"/>
            </a:xfrm>
            <a:custGeom>
              <a:avLst/>
              <a:gdLst/>
              <a:ahLst/>
              <a:cxnLst/>
              <a:rect l="l" t="t" r="r" b="b"/>
              <a:pathLst>
                <a:path w="3500716" h="2667536">
                  <a:moveTo>
                    <a:pt x="0" y="0"/>
                  </a:moveTo>
                  <a:lnTo>
                    <a:pt x="3500716" y="0"/>
                  </a:lnTo>
                  <a:lnTo>
                    <a:pt x="3500716" y="2667536"/>
                  </a:lnTo>
                  <a:lnTo>
                    <a:pt x="0" y="2667536"/>
                  </a:lnTo>
                  <a:close/>
                </a:path>
              </a:pathLst>
            </a:custGeom>
            <a:solidFill>
              <a:srgbClr val="02305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3500716" cy="2762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27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448499" y="158701"/>
            <a:ext cx="8447959" cy="10128299"/>
            <a:chOff x="0" y="0"/>
            <a:chExt cx="1966256" cy="235735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66256" cy="2357354"/>
            </a:xfrm>
            <a:custGeom>
              <a:avLst/>
              <a:gdLst/>
              <a:ahLst/>
              <a:cxnLst/>
              <a:rect l="l" t="t" r="r" b="b"/>
              <a:pathLst>
                <a:path w="1966256" h="2357354">
                  <a:moveTo>
                    <a:pt x="0" y="0"/>
                  </a:moveTo>
                  <a:lnTo>
                    <a:pt x="1966256" y="0"/>
                  </a:lnTo>
                  <a:lnTo>
                    <a:pt x="1966256" y="2357354"/>
                  </a:lnTo>
                  <a:lnTo>
                    <a:pt x="0" y="2357354"/>
                  </a:lnTo>
                  <a:close/>
                </a:path>
              </a:pathLst>
            </a:custGeom>
            <a:blipFill>
              <a:blip r:embed="rId3"/>
              <a:stretch>
                <a:fillRect l="-9945" r="-9945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299053" y="2258077"/>
            <a:ext cx="9388747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232"/>
              </a:lnSpc>
            </a:pPr>
            <a:r>
              <a:rPr lang="en-US" sz="8000" dirty="0">
                <a:solidFill>
                  <a:srgbClr val="FFFFFF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For More Information</a:t>
            </a:r>
          </a:p>
        </p:txBody>
      </p:sp>
      <p:sp>
        <p:nvSpPr>
          <p:cNvPr id="9" name="Freeform 9"/>
          <p:cNvSpPr/>
          <p:nvPr/>
        </p:nvSpPr>
        <p:spPr>
          <a:xfrm>
            <a:off x="7299054" y="1176187"/>
            <a:ext cx="2643393" cy="528679"/>
          </a:xfrm>
          <a:custGeom>
            <a:avLst/>
            <a:gdLst/>
            <a:ahLst/>
            <a:cxnLst/>
            <a:rect l="l" t="t" r="r" b="b"/>
            <a:pathLst>
              <a:path w="2643393" h="528679">
                <a:moveTo>
                  <a:pt x="0" y="0"/>
                </a:moveTo>
                <a:lnTo>
                  <a:pt x="2643393" y="0"/>
                </a:lnTo>
                <a:lnTo>
                  <a:pt x="2643393" y="528679"/>
                </a:lnTo>
                <a:lnTo>
                  <a:pt x="0" y="5286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7299053" y="3632765"/>
            <a:ext cx="5029870" cy="3247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spcBef>
                <a:spcPts val="300"/>
              </a:spcBef>
            </a:pPr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Jessica Roe</a:t>
            </a:r>
          </a:p>
          <a:p>
            <a:pPr algn="l">
              <a:spcBef>
                <a:spcPts val="300"/>
              </a:spcBef>
            </a:pPr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Roe 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Law Group, PLLC</a:t>
            </a:r>
          </a:p>
          <a:p>
            <a:pPr algn="l">
              <a:spcBef>
                <a:spcPts val="300"/>
              </a:spcBef>
            </a:pP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60 South Sixth Street, Suite 2630</a:t>
            </a:r>
          </a:p>
          <a:p>
            <a:pPr algn="l">
              <a:spcBef>
                <a:spcPts val="300"/>
              </a:spcBef>
            </a:pP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Minneapolis, MN 55402</a:t>
            </a:r>
          </a:p>
          <a:p>
            <a:pPr algn="l">
              <a:spcBef>
                <a:spcPts val="300"/>
              </a:spcBef>
            </a:pP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612-351-8305 (direct)</a:t>
            </a:r>
          </a:p>
          <a:p>
            <a:pPr algn="l">
              <a:spcBef>
                <a:spcPts val="300"/>
              </a:spcBef>
            </a:pP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jroe@roelawgroup.com</a:t>
            </a:r>
          </a:p>
          <a:p>
            <a:pPr algn="l">
              <a:spcBef>
                <a:spcPts val="300"/>
              </a:spcBef>
            </a:pP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www.roelawgroup.com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299053" y="8547659"/>
            <a:ext cx="10836547" cy="2696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142"/>
              </a:lnSpc>
              <a:spcBef>
                <a:spcPct val="0"/>
              </a:spcBef>
            </a:pPr>
            <a:r>
              <a:rPr lang="en-US" sz="2000" i="1" spc="122" dirty="0">
                <a:solidFill>
                  <a:srgbClr val="FFFFFF"/>
                </a:solidFill>
                <a:latin typeface="Times New Roman" panose="02020603050405020304" pitchFamily="18" charset="0"/>
                <a:ea typeface="Poppins Italics"/>
                <a:cs typeface="Times New Roman" panose="02020603050405020304" pitchFamily="18" charset="0"/>
                <a:sym typeface="Poppins Italics"/>
              </a:rPr>
              <a:t>These materials are for informational purposes only and should not be used as legal advice.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-1937922" y="9859373"/>
            <a:ext cx="3337856" cy="420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80"/>
              </a:lnSpc>
            </a:pPr>
            <a:r>
              <a:rPr lang="en-US" sz="1200" spc="24" dirty="0">
                <a:solidFill>
                  <a:srgbClr val="FFFFFF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© 2026 Roe Law Group, PLLC</a:t>
            </a:r>
          </a:p>
          <a:p>
            <a:pPr algn="just">
              <a:lnSpc>
                <a:spcPts val="1680"/>
              </a:lnSpc>
            </a:pPr>
            <a:endParaRPr lang="en-US" sz="1200" spc="24" dirty="0">
              <a:solidFill>
                <a:srgbClr val="FFFFFF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528458" cy="10287000"/>
            <a:chOff x="0" y="0"/>
            <a:chExt cx="701577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1577" cy="1593725"/>
            </a:xfrm>
            <a:custGeom>
              <a:avLst/>
              <a:gdLst/>
              <a:ahLst/>
              <a:cxnLst/>
              <a:rect l="l" t="t" r="r" b="b"/>
              <a:pathLst>
                <a:path w="701577" h="1593725">
                  <a:moveTo>
                    <a:pt x="0" y="0"/>
                  </a:moveTo>
                  <a:lnTo>
                    <a:pt x="701577" y="0"/>
                  </a:lnTo>
                  <a:lnTo>
                    <a:pt x="701577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30280" t="-42198" r="-9701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5485785" y="1837623"/>
            <a:ext cx="11773515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49"/>
              </a:lnSpc>
            </a:pPr>
            <a:r>
              <a:rPr lang="en-US" sz="5499" spc="54" dirty="0">
                <a:solidFill>
                  <a:srgbClr val="213559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Pregnant Workers Fairness Act (PWFA)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172200" y="3383989"/>
            <a:ext cx="10972800" cy="33511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30"/>
              </a:lnSpc>
            </a:pPr>
            <a:r>
              <a:rPr lang="en-US" sz="2378" dirty="0">
                <a:solidFill>
                  <a:srgbClr val="00182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Front-line managers are often the first to hear when an employee needs help during pregnancy—and how they respond can make or break compliance. </a:t>
            </a:r>
          </a:p>
          <a:p>
            <a:pPr algn="just">
              <a:lnSpc>
                <a:spcPts val="3330"/>
              </a:lnSpc>
            </a:pPr>
            <a:endParaRPr lang="en-US" sz="2378" dirty="0">
              <a:solidFill>
                <a:srgbClr val="00182E"/>
              </a:solidFill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  <a:p>
            <a:pPr algn="just">
              <a:lnSpc>
                <a:spcPts val="3330"/>
              </a:lnSpc>
            </a:pPr>
            <a:r>
              <a:rPr lang="en-US" sz="2378" dirty="0">
                <a:solidFill>
                  <a:srgbClr val="00182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The PWFA requires employers to handle accommodation requests respectfully, confidentially, and in coordination with HR. </a:t>
            </a:r>
          </a:p>
          <a:p>
            <a:pPr algn="just">
              <a:lnSpc>
                <a:spcPts val="3330"/>
              </a:lnSpc>
            </a:pPr>
            <a:endParaRPr lang="en-US" sz="2378" dirty="0">
              <a:solidFill>
                <a:srgbClr val="00182E"/>
              </a:solidFill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  <a:p>
            <a:pPr algn="just">
              <a:lnSpc>
                <a:spcPts val="3330"/>
              </a:lnSpc>
            </a:pPr>
            <a:r>
              <a:rPr lang="en-US" sz="2378" dirty="0">
                <a:solidFill>
                  <a:srgbClr val="00182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In this training, we’ll break down what you need to know about the PWFA, including how to recognize a request, what to say (and what not to say), and when to escalate to HR.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03649" y="9808210"/>
            <a:ext cx="3337856" cy="420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80"/>
              </a:lnSpc>
            </a:pPr>
            <a:r>
              <a:rPr lang="en-US" sz="1200" spc="24" dirty="0">
                <a:solidFill>
                  <a:srgbClr val="FFFFFF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© 2026 Roe Law Group, PLLC</a:t>
            </a:r>
          </a:p>
          <a:p>
            <a:pPr algn="just">
              <a:lnSpc>
                <a:spcPts val="1680"/>
              </a:lnSpc>
            </a:pPr>
            <a:endParaRPr lang="en-US" sz="1200" spc="24" dirty="0">
              <a:solidFill>
                <a:srgbClr val="FFFFFF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679063"/>
            <a:ext cx="6415944" cy="5607937"/>
            <a:chOff x="0" y="0"/>
            <a:chExt cx="993998" cy="8688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93998" cy="868816"/>
            </a:xfrm>
            <a:custGeom>
              <a:avLst/>
              <a:gdLst/>
              <a:ahLst/>
              <a:cxnLst/>
              <a:rect l="l" t="t" r="r" b="b"/>
              <a:pathLst>
                <a:path w="993998" h="868816">
                  <a:moveTo>
                    <a:pt x="0" y="0"/>
                  </a:moveTo>
                  <a:lnTo>
                    <a:pt x="993998" y="0"/>
                  </a:lnTo>
                  <a:lnTo>
                    <a:pt x="993998" y="868816"/>
                  </a:lnTo>
                  <a:lnTo>
                    <a:pt x="0" y="868816"/>
                  </a:lnTo>
                  <a:close/>
                </a:path>
              </a:pathLst>
            </a:custGeom>
            <a:blipFill>
              <a:blip r:embed="rId2"/>
              <a:stretch>
                <a:fillRect l="-15495" r="-1549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7494814" y="1502558"/>
            <a:ext cx="10793186" cy="1872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95"/>
              </a:lnSpc>
            </a:pPr>
            <a:r>
              <a:rPr lang="en-US" sz="6632" spc="66" dirty="0">
                <a:solidFill>
                  <a:srgbClr val="213559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Why Manager Awareness Matters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494814" y="4076700"/>
            <a:ext cx="9061334" cy="4640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30"/>
              </a:lnSpc>
            </a:pPr>
            <a:r>
              <a:rPr lang="en-US" sz="2378" dirty="0">
                <a:solidFill>
                  <a:srgbClr val="00182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Managers and supervisors act as agents of the company and are usually the first line of defense in any claims. Their actions—or inactions—are legally binding on the company. </a:t>
            </a:r>
          </a:p>
          <a:p>
            <a:pPr algn="just">
              <a:lnSpc>
                <a:spcPts val="3330"/>
              </a:lnSpc>
            </a:pPr>
            <a:endParaRPr lang="en-US" sz="2378" dirty="0">
              <a:solidFill>
                <a:srgbClr val="00182E"/>
              </a:solidFill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  <a:p>
            <a:pPr algn="just">
              <a:lnSpc>
                <a:spcPts val="3330"/>
              </a:lnSpc>
            </a:pPr>
            <a:r>
              <a:rPr lang="en-US" sz="2378" dirty="0">
                <a:solidFill>
                  <a:srgbClr val="00182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The PWFA doesn’t just protect employees; it sets a standard for how employers (which includes managers) must respond to their needs. </a:t>
            </a:r>
          </a:p>
          <a:p>
            <a:pPr algn="just">
              <a:lnSpc>
                <a:spcPts val="3330"/>
              </a:lnSpc>
            </a:pPr>
            <a:endParaRPr lang="en-US" sz="2378" dirty="0">
              <a:solidFill>
                <a:srgbClr val="00182E"/>
              </a:solidFill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  <a:p>
            <a:pPr algn="just">
              <a:lnSpc>
                <a:spcPts val="3330"/>
              </a:lnSpc>
            </a:pPr>
            <a:r>
              <a:rPr lang="en-US" sz="2378" dirty="0">
                <a:solidFill>
                  <a:srgbClr val="00182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The PWFA covers not just employees, but also applicants. So when interviewing, be aware of any potential statements about pregnancy or other areas covered by the PWFA. </a:t>
            </a:r>
          </a:p>
          <a:p>
            <a:pPr algn="just">
              <a:lnSpc>
                <a:spcPts val="3330"/>
              </a:lnSpc>
            </a:pPr>
            <a:endParaRPr lang="en-US" sz="2378" dirty="0">
              <a:solidFill>
                <a:srgbClr val="00182E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2261944" y="0"/>
            <a:ext cx="4154001" cy="4562285"/>
            <a:chOff x="0" y="0"/>
            <a:chExt cx="643563" cy="70681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43563" cy="706817"/>
            </a:xfrm>
            <a:custGeom>
              <a:avLst/>
              <a:gdLst/>
              <a:ahLst/>
              <a:cxnLst/>
              <a:rect l="l" t="t" r="r" b="b"/>
              <a:pathLst>
                <a:path w="643563" h="706817">
                  <a:moveTo>
                    <a:pt x="0" y="0"/>
                  </a:moveTo>
                  <a:lnTo>
                    <a:pt x="643563" y="0"/>
                  </a:lnTo>
                  <a:lnTo>
                    <a:pt x="643563" y="706817"/>
                  </a:lnTo>
                  <a:lnTo>
                    <a:pt x="0" y="706817"/>
                  </a:lnTo>
                  <a:close/>
                </a:path>
              </a:pathLst>
            </a:custGeom>
            <a:blipFill>
              <a:blip r:embed="rId3"/>
              <a:stretch>
                <a:fillRect l="-33255" r="-3133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527619" y="0"/>
            <a:ext cx="2652330" cy="4562285"/>
            <a:chOff x="0" y="0"/>
            <a:chExt cx="698556" cy="120158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98556" cy="1201589"/>
            </a:xfrm>
            <a:custGeom>
              <a:avLst/>
              <a:gdLst/>
              <a:ahLst/>
              <a:cxnLst/>
              <a:rect l="l" t="t" r="r" b="b"/>
              <a:pathLst>
                <a:path w="698556" h="1201589">
                  <a:moveTo>
                    <a:pt x="0" y="0"/>
                  </a:moveTo>
                  <a:lnTo>
                    <a:pt x="698556" y="0"/>
                  </a:lnTo>
                  <a:lnTo>
                    <a:pt x="698556" y="1201589"/>
                  </a:lnTo>
                  <a:lnTo>
                    <a:pt x="0" y="1201589"/>
                  </a:lnTo>
                  <a:close/>
                </a:path>
              </a:pathLst>
            </a:custGeom>
            <a:solidFill>
              <a:srgbClr val="0230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0"/>
              <a:ext cx="698556" cy="12968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27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03649" y="9808210"/>
            <a:ext cx="3337856" cy="420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80"/>
              </a:lnSpc>
            </a:pPr>
            <a:r>
              <a:rPr lang="en-US" sz="1200" spc="24" dirty="0">
                <a:solidFill>
                  <a:srgbClr val="00182E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© 2026 Roe Law Group, PLLC</a:t>
            </a:r>
          </a:p>
          <a:p>
            <a:pPr algn="just">
              <a:lnSpc>
                <a:spcPts val="1680"/>
              </a:lnSpc>
            </a:pPr>
            <a:endParaRPr lang="en-US" sz="1200" spc="24" dirty="0">
              <a:solidFill>
                <a:srgbClr val="00182E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995071" y="0"/>
            <a:ext cx="4528458" cy="10287000"/>
            <a:chOff x="0" y="0"/>
            <a:chExt cx="701577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1577" cy="1593725"/>
            </a:xfrm>
            <a:custGeom>
              <a:avLst/>
              <a:gdLst/>
              <a:ahLst/>
              <a:cxnLst/>
              <a:rect l="l" t="t" r="r" b="b"/>
              <a:pathLst>
                <a:path w="701577" h="1593725">
                  <a:moveTo>
                    <a:pt x="0" y="0"/>
                  </a:moveTo>
                  <a:lnTo>
                    <a:pt x="701577" y="0"/>
                  </a:lnTo>
                  <a:lnTo>
                    <a:pt x="701577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5163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3500765" y="1028700"/>
            <a:ext cx="8310236" cy="1593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049"/>
              </a:lnSpc>
            </a:pPr>
            <a:r>
              <a:rPr lang="en-US" sz="6000" spc="54" dirty="0">
                <a:solidFill>
                  <a:srgbClr val="213559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Recognizing a PWFA Accommodation Request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500764" y="2889250"/>
            <a:ext cx="10377816" cy="773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50"/>
              </a:lnSpc>
            </a:pPr>
            <a:r>
              <a:rPr lang="en-US" sz="2400" dirty="0">
                <a:solidFill>
                  <a:srgbClr val="00182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One of the most important aspects of PWFA for managers is recognizing an accommodation request.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0"/>
            <a:ext cx="1895493" cy="10287000"/>
            <a:chOff x="0" y="0"/>
            <a:chExt cx="293662" cy="15937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3662" cy="1593725"/>
            </a:xfrm>
            <a:custGeom>
              <a:avLst/>
              <a:gdLst/>
              <a:ahLst/>
              <a:cxnLst/>
              <a:rect l="l" t="t" r="r" b="b"/>
              <a:pathLst>
                <a:path w="293662" h="1593725">
                  <a:moveTo>
                    <a:pt x="0" y="0"/>
                  </a:moveTo>
                  <a:lnTo>
                    <a:pt x="293662" y="0"/>
                  </a:lnTo>
                  <a:lnTo>
                    <a:pt x="293662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24266" r="-23799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4615955" y="533209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0" y="0"/>
                </a:moveTo>
                <a:lnTo>
                  <a:pt x="304800" y="0"/>
                </a:lnTo>
                <a:lnTo>
                  <a:pt x="304800" y="304800"/>
                </a:lnTo>
                <a:lnTo>
                  <a:pt x="0" y="30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615955" y="6342311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0" y="0"/>
                </a:moveTo>
                <a:lnTo>
                  <a:pt x="304800" y="0"/>
                </a:lnTo>
                <a:lnTo>
                  <a:pt x="304800" y="304800"/>
                </a:lnTo>
                <a:lnTo>
                  <a:pt x="0" y="30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500764" y="4397669"/>
            <a:ext cx="9521713" cy="360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68"/>
              </a:lnSpc>
            </a:pPr>
            <a:r>
              <a:rPr lang="en-US" sz="2400" b="1" dirty="0">
                <a:solidFill>
                  <a:srgbClr val="00182E"/>
                </a:solidFill>
                <a:latin typeface="Times New Roman" panose="02020603050405020304" pitchFamily="18" charset="0"/>
                <a:ea typeface="Poppins Bold"/>
                <a:cs typeface="Times New Roman" panose="02020603050405020304" pitchFamily="18" charset="0"/>
                <a:sym typeface="Poppins Bold"/>
              </a:rPr>
              <a:t>A request can come up in a casual conversation and sound like: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06505" y="5220896"/>
            <a:ext cx="5949252" cy="1062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2"/>
              </a:lnSpc>
            </a:pPr>
            <a:r>
              <a:rPr lang="en-US" sz="2030" dirty="0">
                <a:solidFill>
                  <a:srgbClr val="00182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“I’m having a hard time standing for my whole shift since becoming pregnant.”</a:t>
            </a:r>
          </a:p>
          <a:p>
            <a:pPr algn="l">
              <a:lnSpc>
                <a:spcPts val="2842"/>
              </a:lnSpc>
            </a:pPr>
            <a:endParaRPr lang="en-US" sz="2030" dirty="0">
              <a:solidFill>
                <a:srgbClr val="00182E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206505" y="6231117"/>
            <a:ext cx="5949252" cy="710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2"/>
              </a:lnSpc>
            </a:pPr>
            <a:r>
              <a:rPr lang="en-US" sz="2030" dirty="0">
                <a:solidFill>
                  <a:srgbClr val="00182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“My doctor said I shouldn’t be lifting heavy boxes anymore.”</a:t>
            </a:r>
          </a:p>
        </p:txBody>
      </p:sp>
      <p:sp>
        <p:nvSpPr>
          <p:cNvPr id="13" name="Freeform 13"/>
          <p:cNvSpPr/>
          <p:nvPr/>
        </p:nvSpPr>
        <p:spPr>
          <a:xfrm>
            <a:off x="4615955" y="7364534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0" y="0"/>
                </a:moveTo>
                <a:lnTo>
                  <a:pt x="304800" y="0"/>
                </a:lnTo>
                <a:lnTo>
                  <a:pt x="304800" y="304800"/>
                </a:lnTo>
                <a:lnTo>
                  <a:pt x="0" y="30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5206505" y="7253340"/>
            <a:ext cx="5949252" cy="710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2"/>
              </a:lnSpc>
            </a:pPr>
            <a:r>
              <a:rPr lang="en-US" sz="2030" dirty="0">
                <a:solidFill>
                  <a:srgbClr val="00182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“This morning sickness has been really tough. I'm struggling to get here on time.”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206505" y="8275563"/>
            <a:ext cx="5949252" cy="710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2"/>
              </a:lnSpc>
            </a:pPr>
            <a:r>
              <a:rPr lang="en-US" sz="2030" dirty="0">
                <a:solidFill>
                  <a:srgbClr val="00182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“I need to sit down more often.”</a:t>
            </a:r>
          </a:p>
          <a:p>
            <a:pPr algn="l">
              <a:lnSpc>
                <a:spcPts val="2842"/>
              </a:lnSpc>
            </a:pPr>
            <a:endParaRPr lang="en-US" sz="2030" dirty="0">
              <a:solidFill>
                <a:srgbClr val="00182E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615955" y="8295843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0" y="0"/>
                </a:moveTo>
                <a:lnTo>
                  <a:pt x="304800" y="0"/>
                </a:lnTo>
                <a:lnTo>
                  <a:pt x="304800" y="304800"/>
                </a:lnTo>
                <a:lnTo>
                  <a:pt x="0" y="30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303649" y="9808210"/>
            <a:ext cx="3337856" cy="420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80"/>
              </a:lnSpc>
            </a:pPr>
            <a:r>
              <a:rPr lang="en-US" sz="1200" spc="24" dirty="0">
                <a:solidFill>
                  <a:srgbClr val="00182E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© 2026 Roe Law Group, PLLC</a:t>
            </a:r>
          </a:p>
          <a:p>
            <a:pPr algn="just">
              <a:lnSpc>
                <a:spcPts val="1680"/>
              </a:lnSpc>
            </a:pPr>
            <a:endParaRPr lang="en-US" sz="1200" spc="24" dirty="0">
              <a:solidFill>
                <a:srgbClr val="00182E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527619" y="0"/>
            <a:ext cx="1298075" cy="11092003"/>
            <a:chOff x="0" y="0"/>
            <a:chExt cx="341880" cy="29213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1880" cy="2921351"/>
            </a:xfrm>
            <a:custGeom>
              <a:avLst/>
              <a:gdLst/>
              <a:ahLst/>
              <a:cxnLst/>
              <a:rect l="l" t="t" r="r" b="b"/>
              <a:pathLst>
                <a:path w="341880" h="2921351">
                  <a:moveTo>
                    <a:pt x="0" y="0"/>
                  </a:moveTo>
                  <a:lnTo>
                    <a:pt x="341880" y="0"/>
                  </a:lnTo>
                  <a:lnTo>
                    <a:pt x="341880" y="2921351"/>
                  </a:lnTo>
                  <a:lnTo>
                    <a:pt x="0" y="2921351"/>
                  </a:lnTo>
                  <a:close/>
                </a:path>
              </a:pathLst>
            </a:custGeom>
            <a:solidFill>
              <a:srgbClr val="0230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341880" cy="3016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27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09233" y="-326429"/>
            <a:ext cx="7185880" cy="10613429"/>
            <a:chOff x="0" y="0"/>
            <a:chExt cx="3240731" cy="478650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40731" cy="4786508"/>
            </a:xfrm>
            <a:custGeom>
              <a:avLst/>
              <a:gdLst/>
              <a:ahLst/>
              <a:cxnLst/>
              <a:rect l="l" t="t" r="r" b="b"/>
              <a:pathLst>
                <a:path w="3240731" h="4786508">
                  <a:moveTo>
                    <a:pt x="0" y="0"/>
                  </a:moveTo>
                  <a:lnTo>
                    <a:pt x="3240731" y="0"/>
                  </a:lnTo>
                  <a:lnTo>
                    <a:pt x="3240731" y="4786508"/>
                  </a:lnTo>
                  <a:lnTo>
                    <a:pt x="0" y="4786508"/>
                  </a:lnTo>
                  <a:close/>
                </a:path>
              </a:pathLst>
            </a:custGeom>
            <a:blipFill>
              <a:blip r:embed="rId3"/>
              <a:stretch>
                <a:fillRect t="-733" b="-73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577970" y="1432293"/>
            <a:ext cx="8023750" cy="4424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24"/>
              </a:lnSpc>
            </a:pPr>
            <a:r>
              <a:rPr lang="en-US" sz="5400" dirty="0">
                <a:solidFill>
                  <a:srgbClr val="00182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HOW TO RESPOND WHEN AN EMPLOYEE SHARES A PREGNANCY LIMITATION</a:t>
            </a:r>
          </a:p>
          <a:p>
            <a:pPr algn="l">
              <a:lnSpc>
                <a:spcPts val="6924"/>
              </a:lnSpc>
            </a:pPr>
            <a:endParaRPr lang="en-US" sz="5770" dirty="0">
              <a:solidFill>
                <a:srgbClr val="00182E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577970" y="5469802"/>
            <a:ext cx="6999374" cy="2961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30"/>
              </a:lnSpc>
            </a:pPr>
            <a:r>
              <a:rPr lang="en-US" sz="2378" dirty="0">
                <a:solidFill>
                  <a:srgbClr val="00182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That first conversation is critical. A manager’s response can either build trust and ensure compliance or create fear and legal risk. </a:t>
            </a:r>
          </a:p>
          <a:p>
            <a:pPr algn="just">
              <a:lnSpc>
                <a:spcPts val="3330"/>
              </a:lnSpc>
            </a:pPr>
            <a:endParaRPr lang="en-US" sz="2378" dirty="0">
              <a:solidFill>
                <a:srgbClr val="00182E"/>
              </a:solidFill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  <a:p>
            <a:pPr algn="just">
              <a:lnSpc>
                <a:spcPts val="3330"/>
              </a:lnSpc>
            </a:pPr>
            <a:r>
              <a:rPr lang="en-US" sz="2378" dirty="0">
                <a:solidFill>
                  <a:srgbClr val="00182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The response should be supportive, professional, and consistent.</a:t>
            </a:r>
          </a:p>
          <a:p>
            <a:pPr algn="just">
              <a:lnSpc>
                <a:spcPts val="3330"/>
              </a:lnSpc>
            </a:pPr>
            <a:endParaRPr lang="en-US" sz="2378" dirty="0">
              <a:solidFill>
                <a:srgbClr val="00182E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33417" y="9866436"/>
            <a:ext cx="3337856" cy="420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80"/>
              </a:lnSpc>
            </a:pPr>
            <a:r>
              <a:rPr lang="en-US" sz="1200" spc="24" dirty="0"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© 2026 Roe Law Group, PLLC</a:t>
            </a:r>
          </a:p>
          <a:p>
            <a:pPr algn="just">
              <a:lnSpc>
                <a:spcPts val="1680"/>
              </a:lnSpc>
            </a:pPr>
            <a:endParaRPr lang="en-US" sz="1200" spc="24" dirty="0">
              <a:solidFill>
                <a:srgbClr val="00182E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0646" y="0"/>
            <a:ext cx="9796557" cy="10287000"/>
            <a:chOff x="0" y="0"/>
            <a:chExt cx="1517743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17743" cy="1593725"/>
            </a:xfrm>
            <a:custGeom>
              <a:avLst/>
              <a:gdLst/>
              <a:ahLst/>
              <a:cxnLst/>
              <a:rect l="l" t="t" r="r" b="b"/>
              <a:pathLst>
                <a:path w="1517743" h="1593725">
                  <a:moveTo>
                    <a:pt x="0" y="0"/>
                  </a:moveTo>
                  <a:lnTo>
                    <a:pt x="1517743" y="0"/>
                  </a:lnTo>
                  <a:lnTo>
                    <a:pt x="1517743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23477" r="-2347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368879" y="1614128"/>
            <a:ext cx="7122084" cy="26484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320"/>
              </a:lnSpc>
            </a:pPr>
            <a:r>
              <a:rPr lang="en-US" sz="9382" spc="-553" dirty="0">
                <a:solidFill>
                  <a:srgbClr val="213559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WHAT TO SAY (AND DO)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8998226" y="5143500"/>
            <a:ext cx="9272841" cy="4112520"/>
            <a:chOff x="0" y="0"/>
            <a:chExt cx="2943633" cy="130550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43633" cy="1305506"/>
            </a:xfrm>
            <a:custGeom>
              <a:avLst/>
              <a:gdLst/>
              <a:ahLst/>
              <a:cxnLst/>
              <a:rect l="l" t="t" r="r" b="b"/>
              <a:pathLst>
                <a:path w="2943633" h="1305506">
                  <a:moveTo>
                    <a:pt x="0" y="0"/>
                  </a:moveTo>
                  <a:lnTo>
                    <a:pt x="2943633" y="0"/>
                  </a:lnTo>
                  <a:lnTo>
                    <a:pt x="2943633" y="1305506"/>
                  </a:lnTo>
                  <a:lnTo>
                    <a:pt x="0" y="1305506"/>
                  </a:lnTo>
                  <a:close/>
                </a:path>
              </a:pathLst>
            </a:custGeom>
            <a:solidFill>
              <a:srgbClr val="2135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943633" cy="1353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5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507698" y="5778675"/>
            <a:ext cx="6253896" cy="2436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3594" lvl="1" indent="-256797" algn="just">
              <a:lnSpc>
                <a:spcPts val="3758"/>
              </a:lnSpc>
              <a:buFont typeface="Arial"/>
              <a:buChar char="•"/>
            </a:pP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Listen</a:t>
            </a:r>
          </a:p>
          <a:p>
            <a:pPr marL="513594" lvl="1" indent="-256797" algn="just">
              <a:lnSpc>
                <a:spcPts val="3758"/>
              </a:lnSpc>
              <a:buFont typeface="Arial"/>
              <a:buChar char="•"/>
            </a:pP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Thank them for coming to you</a:t>
            </a:r>
          </a:p>
          <a:p>
            <a:pPr marL="513594" lvl="1" indent="-256797" algn="just">
              <a:lnSpc>
                <a:spcPts val="3758"/>
              </a:lnSpc>
              <a:buFont typeface="Arial"/>
              <a:buChar char="•"/>
            </a:pP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Show Empathy</a:t>
            </a:r>
          </a:p>
          <a:p>
            <a:pPr marL="513594" lvl="1" indent="-256797" algn="just">
              <a:lnSpc>
                <a:spcPts val="3758"/>
              </a:lnSpc>
              <a:buFont typeface="Arial"/>
              <a:buChar char="•"/>
            </a:pP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Focus on Work</a:t>
            </a:r>
          </a:p>
          <a:p>
            <a:pPr marL="513594" lvl="1" indent="-256797" algn="just">
              <a:lnSpc>
                <a:spcPts val="3758"/>
              </a:lnSpc>
              <a:buFont typeface="Arial"/>
              <a:buChar char="•"/>
            </a:pP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Escalate Immediately to HR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03649" y="9808210"/>
            <a:ext cx="3337856" cy="420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80"/>
              </a:lnSpc>
            </a:pPr>
            <a:r>
              <a:rPr lang="en-US" sz="1200" spc="24" dirty="0">
                <a:solidFill>
                  <a:srgbClr val="00182E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© 2026 Roe Law Group, PLLC</a:t>
            </a:r>
          </a:p>
          <a:p>
            <a:pPr algn="just">
              <a:lnSpc>
                <a:spcPts val="1680"/>
              </a:lnSpc>
            </a:pPr>
            <a:endParaRPr lang="en-US" sz="1200" spc="24" dirty="0">
              <a:solidFill>
                <a:srgbClr val="00182E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536989" cy="10287000"/>
            <a:chOff x="0" y="0"/>
            <a:chExt cx="1477529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77529" cy="1593725"/>
            </a:xfrm>
            <a:custGeom>
              <a:avLst/>
              <a:gdLst/>
              <a:ahLst/>
              <a:cxnLst/>
              <a:rect l="l" t="t" r="r" b="b"/>
              <a:pathLst>
                <a:path w="1477529" h="1593725">
                  <a:moveTo>
                    <a:pt x="0" y="0"/>
                  </a:moveTo>
                  <a:lnTo>
                    <a:pt x="1477529" y="0"/>
                  </a:lnTo>
                  <a:lnTo>
                    <a:pt x="1477529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30898" r="-3089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015159" y="6174480"/>
            <a:ext cx="9272841" cy="4112520"/>
            <a:chOff x="0" y="0"/>
            <a:chExt cx="2943633" cy="13055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43633" cy="1305506"/>
            </a:xfrm>
            <a:custGeom>
              <a:avLst/>
              <a:gdLst/>
              <a:ahLst/>
              <a:cxnLst/>
              <a:rect l="l" t="t" r="r" b="b"/>
              <a:pathLst>
                <a:path w="2943633" h="1305506">
                  <a:moveTo>
                    <a:pt x="0" y="0"/>
                  </a:moveTo>
                  <a:lnTo>
                    <a:pt x="2943633" y="0"/>
                  </a:lnTo>
                  <a:lnTo>
                    <a:pt x="2943633" y="1305506"/>
                  </a:lnTo>
                  <a:lnTo>
                    <a:pt x="0" y="1305506"/>
                  </a:lnTo>
                  <a:close/>
                </a:path>
              </a:pathLst>
            </a:custGeom>
            <a:solidFill>
              <a:srgbClr val="2135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943633" cy="1353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5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556317" y="1019175"/>
            <a:ext cx="6507586" cy="404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320"/>
              </a:lnSpc>
            </a:pPr>
            <a:r>
              <a:rPr lang="en-US" sz="9382" spc="-553" dirty="0">
                <a:solidFill>
                  <a:srgbClr val="213559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WHAT NOT TO SAY (AND DO)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92994" y="6928767"/>
            <a:ext cx="7239000" cy="2879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3594" lvl="1" indent="-256797" algn="just">
              <a:lnSpc>
                <a:spcPts val="3782"/>
              </a:lnSpc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Don’t Make Promises</a:t>
            </a:r>
          </a:p>
          <a:p>
            <a:pPr marL="513594" lvl="1" indent="-256797" algn="just">
              <a:lnSpc>
                <a:spcPts val="3782"/>
              </a:lnSpc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Don’t Deny the Request</a:t>
            </a:r>
          </a:p>
          <a:p>
            <a:pPr marL="513594" lvl="1" indent="-256797" algn="just">
              <a:lnSpc>
                <a:spcPts val="3782"/>
              </a:lnSpc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Don’t Ask  Medical Questions</a:t>
            </a:r>
          </a:p>
          <a:p>
            <a:pPr marL="513594" lvl="1" indent="-256797" algn="just">
              <a:lnSpc>
                <a:spcPts val="3782"/>
              </a:lnSpc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Don’t Suggest Leave</a:t>
            </a:r>
          </a:p>
          <a:p>
            <a:pPr marL="513594" lvl="1" indent="-256797" algn="just">
              <a:lnSpc>
                <a:spcPts val="3782"/>
              </a:lnSpc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Don’t Make the Decision Alone</a:t>
            </a:r>
          </a:p>
          <a:p>
            <a:pPr algn="just">
              <a:lnSpc>
                <a:spcPts val="3782"/>
              </a:lnSpc>
            </a:pPr>
            <a:endParaRPr lang="en-US" sz="2378" dirty="0">
              <a:solidFill>
                <a:srgbClr val="FFFFFF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03649" y="9808210"/>
            <a:ext cx="3337856" cy="420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80"/>
              </a:lnSpc>
            </a:pPr>
            <a:r>
              <a:rPr lang="en-US" sz="1200" spc="24" dirty="0">
                <a:solidFill>
                  <a:srgbClr val="FFFFFF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© 2026 Roe Law Group, PLLC</a:t>
            </a:r>
          </a:p>
          <a:p>
            <a:pPr algn="just">
              <a:lnSpc>
                <a:spcPts val="1680"/>
              </a:lnSpc>
            </a:pPr>
            <a:endParaRPr lang="en-US" sz="1200" spc="24" dirty="0">
              <a:solidFill>
                <a:srgbClr val="FFFFFF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/>
            <a:stretch>
              <a:fillRect l="-12888" r="-12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6629669"/>
            <a:ext cx="18288000" cy="3657331"/>
            <a:chOff x="0" y="0"/>
            <a:chExt cx="4256517" cy="851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56517" cy="851241"/>
            </a:xfrm>
            <a:custGeom>
              <a:avLst/>
              <a:gdLst/>
              <a:ahLst/>
              <a:cxnLst/>
              <a:rect l="l" t="t" r="r" b="b"/>
              <a:pathLst>
                <a:path w="4256517" h="851241">
                  <a:moveTo>
                    <a:pt x="0" y="0"/>
                  </a:moveTo>
                  <a:lnTo>
                    <a:pt x="4256517" y="0"/>
                  </a:lnTo>
                  <a:lnTo>
                    <a:pt x="4256517" y="851241"/>
                  </a:lnTo>
                  <a:lnTo>
                    <a:pt x="0" y="851241"/>
                  </a:lnTo>
                  <a:close/>
                </a:path>
              </a:pathLst>
            </a:custGeom>
            <a:blipFill>
              <a:blip r:embed="rId4"/>
              <a:stretch>
                <a:fillRect t="-131632" b="-102142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8243" y="2943112"/>
            <a:ext cx="8773067" cy="2957515"/>
            <a:chOff x="0" y="0"/>
            <a:chExt cx="2310602" cy="77893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10602" cy="778934"/>
            </a:xfrm>
            <a:custGeom>
              <a:avLst/>
              <a:gdLst/>
              <a:ahLst/>
              <a:cxnLst/>
              <a:rect l="l" t="t" r="r" b="b"/>
              <a:pathLst>
                <a:path w="2310602" h="778934">
                  <a:moveTo>
                    <a:pt x="0" y="0"/>
                  </a:moveTo>
                  <a:lnTo>
                    <a:pt x="2310602" y="0"/>
                  </a:lnTo>
                  <a:lnTo>
                    <a:pt x="2310602" y="778934"/>
                  </a:lnTo>
                  <a:lnTo>
                    <a:pt x="0" y="778934"/>
                  </a:lnTo>
                  <a:close/>
                </a:path>
              </a:pathLst>
            </a:custGeom>
            <a:solidFill>
              <a:srgbClr val="5C8B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2310602" cy="8741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27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912962" y="3361646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0" y="0"/>
                </a:moveTo>
                <a:lnTo>
                  <a:pt x="304800" y="0"/>
                </a:lnTo>
                <a:lnTo>
                  <a:pt x="304800" y="304800"/>
                </a:lnTo>
                <a:lnTo>
                  <a:pt x="0" y="30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912962" y="4003156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0" y="0"/>
                </a:moveTo>
                <a:lnTo>
                  <a:pt x="304800" y="0"/>
                </a:lnTo>
                <a:lnTo>
                  <a:pt x="304800" y="304800"/>
                </a:lnTo>
                <a:lnTo>
                  <a:pt x="0" y="30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885438" y="1971284"/>
            <a:ext cx="5949252" cy="7229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33"/>
              </a:lnSpc>
            </a:pPr>
            <a:r>
              <a:rPr lang="en-US" sz="2400" b="1" dirty="0">
                <a:solidFill>
                  <a:srgbClr val="00182E"/>
                </a:solidFill>
                <a:latin typeface="Times New Roman" panose="02020603050405020304" pitchFamily="18" charset="0"/>
                <a:ea typeface="Poppins Bold"/>
                <a:cs typeface="Times New Roman" panose="02020603050405020304" pitchFamily="18" charset="0"/>
                <a:sym typeface="Poppins Bold"/>
              </a:rPr>
              <a:t>Your job duties in the interactive process include: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506468" y="3343029"/>
            <a:ext cx="5949252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81"/>
              </a:lnSpc>
            </a:pPr>
            <a:r>
              <a:rPr lang="en-US" sz="2800" dirty="0">
                <a:solidFill>
                  <a:srgbClr val="00182E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Providing Job Information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506468" y="3959048"/>
            <a:ext cx="5949252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81"/>
              </a:lnSpc>
            </a:pPr>
            <a:r>
              <a:rPr lang="en-US" sz="2800" dirty="0">
                <a:solidFill>
                  <a:srgbClr val="00182E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Brainstorming Solutions</a:t>
            </a:r>
          </a:p>
        </p:txBody>
      </p:sp>
      <p:sp>
        <p:nvSpPr>
          <p:cNvPr id="13" name="Freeform 13"/>
          <p:cNvSpPr/>
          <p:nvPr/>
        </p:nvSpPr>
        <p:spPr>
          <a:xfrm>
            <a:off x="10912962" y="4615028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0" y="0"/>
                </a:moveTo>
                <a:lnTo>
                  <a:pt x="304800" y="0"/>
                </a:lnTo>
                <a:lnTo>
                  <a:pt x="304800" y="304800"/>
                </a:lnTo>
                <a:lnTo>
                  <a:pt x="0" y="30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1506468" y="4575068"/>
            <a:ext cx="5949252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81"/>
              </a:lnSpc>
            </a:pPr>
            <a:r>
              <a:rPr lang="en-US" sz="2800" dirty="0">
                <a:solidFill>
                  <a:srgbClr val="00182E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Implementing the Accommodation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29324" y="3450176"/>
            <a:ext cx="7747657" cy="2152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96"/>
              </a:lnSpc>
            </a:pPr>
            <a:r>
              <a:rPr lang="en-US" sz="2426" dirty="0">
                <a:solidFill>
                  <a:srgbClr val="FFFFFF"/>
                </a:solidFill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rPr>
              <a:t>While HR leads the formal interactive process, you play a vital supporting role. Your role in accommodation is to provide practical insight into the employee’s job and the team’s operations.</a:t>
            </a:r>
          </a:p>
          <a:p>
            <a:pPr algn="l">
              <a:lnSpc>
                <a:spcPts val="3396"/>
              </a:lnSpc>
            </a:pPr>
            <a:endParaRPr lang="en-US" sz="2426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142271" y="1028700"/>
            <a:ext cx="8529038" cy="1513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20"/>
              </a:lnSpc>
            </a:pPr>
            <a:r>
              <a:rPr lang="en-US" sz="5200" spc="52" dirty="0">
                <a:solidFill>
                  <a:srgbClr val="213559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The Manager’s Role in the Interactive Process</a:t>
            </a:r>
          </a:p>
        </p:txBody>
      </p:sp>
      <p:sp>
        <p:nvSpPr>
          <p:cNvPr id="17" name="Freeform 17"/>
          <p:cNvSpPr/>
          <p:nvPr/>
        </p:nvSpPr>
        <p:spPr>
          <a:xfrm>
            <a:off x="10928884" y="5229743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0" y="0"/>
                </a:moveTo>
                <a:lnTo>
                  <a:pt x="304800" y="0"/>
                </a:lnTo>
                <a:lnTo>
                  <a:pt x="304800" y="304800"/>
                </a:lnTo>
                <a:lnTo>
                  <a:pt x="0" y="30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11506468" y="5217647"/>
            <a:ext cx="5949252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81"/>
              </a:lnSpc>
            </a:pPr>
            <a:r>
              <a:rPr lang="en-US" sz="2800" dirty="0">
                <a:solidFill>
                  <a:srgbClr val="00182E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Maintaining Open Communication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03649" y="9808210"/>
            <a:ext cx="3337856" cy="420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80"/>
              </a:lnSpc>
            </a:pPr>
            <a:r>
              <a:rPr lang="en-US" sz="1200" spc="24" dirty="0">
                <a:solidFill>
                  <a:srgbClr val="00182E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© 2026 Roe Law Group, PLLC</a:t>
            </a:r>
          </a:p>
          <a:p>
            <a:pPr algn="just">
              <a:lnSpc>
                <a:spcPts val="1680"/>
              </a:lnSpc>
            </a:pPr>
            <a:endParaRPr lang="en-US" sz="1200" spc="24" dirty="0">
              <a:solidFill>
                <a:srgbClr val="00182E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544800" y="-71120"/>
            <a:ext cx="4340900" cy="10287000"/>
            <a:chOff x="0" y="0"/>
            <a:chExt cx="673609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73609" cy="1593725"/>
            </a:xfrm>
            <a:custGeom>
              <a:avLst/>
              <a:gdLst/>
              <a:ahLst/>
              <a:cxnLst/>
              <a:rect l="l" t="t" r="r" b="b"/>
              <a:pathLst>
                <a:path w="673609" h="1593725">
                  <a:moveTo>
                    <a:pt x="0" y="0"/>
                  </a:moveTo>
                  <a:lnTo>
                    <a:pt x="673609" y="0"/>
                  </a:lnTo>
                  <a:lnTo>
                    <a:pt x="673609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224847" r="-3004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4136745" y="1108369"/>
            <a:ext cx="10860313" cy="235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49"/>
              </a:lnSpc>
            </a:pPr>
            <a:r>
              <a:rPr lang="en-US" sz="5500" spc="54" dirty="0">
                <a:solidFill>
                  <a:srgbClr val="213559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Examples of Reasonable Accommodations Managers May Encounter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136745" y="3722946"/>
            <a:ext cx="10568849" cy="171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77"/>
              </a:lnSpc>
            </a:pPr>
            <a:r>
              <a:rPr lang="en-US" sz="2178" dirty="0">
                <a:solidFill>
                  <a:srgbClr val="00182E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Managers will encounter a wide range of pregnancy accommodation scenarios. Understanding common PWFA examples will help you recognize what is possible and why it’s important to escalate requests to HR.</a:t>
            </a:r>
          </a:p>
          <a:p>
            <a:pPr algn="just">
              <a:lnSpc>
                <a:spcPts val="3377"/>
              </a:lnSpc>
            </a:pPr>
            <a:endParaRPr lang="en-US" sz="2178" dirty="0">
              <a:solidFill>
                <a:srgbClr val="00182E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0" y="0"/>
            <a:ext cx="3063174" cy="10287000"/>
            <a:chOff x="0" y="0"/>
            <a:chExt cx="474566" cy="15937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74566" cy="1593725"/>
            </a:xfrm>
            <a:custGeom>
              <a:avLst/>
              <a:gdLst/>
              <a:ahLst/>
              <a:cxnLst/>
              <a:rect l="l" t="t" r="r" b="b"/>
              <a:pathLst>
                <a:path w="474566" h="1593725">
                  <a:moveTo>
                    <a:pt x="0" y="0"/>
                  </a:moveTo>
                  <a:lnTo>
                    <a:pt x="474566" y="0"/>
                  </a:lnTo>
                  <a:lnTo>
                    <a:pt x="474566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107630" r="-2961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136745" y="5732673"/>
            <a:ext cx="9521713" cy="374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68"/>
              </a:lnSpc>
            </a:pPr>
            <a:r>
              <a:rPr lang="en-US" sz="2400" b="1" dirty="0">
                <a:solidFill>
                  <a:srgbClr val="00182E"/>
                </a:solidFill>
                <a:latin typeface="Times New Roman" panose="02020603050405020304" pitchFamily="18" charset="0"/>
                <a:ea typeface="Poppins Bold"/>
                <a:cs typeface="Times New Roman" panose="02020603050405020304" pitchFamily="18" charset="0"/>
                <a:sym typeface="Poppins Bold"/>
              </a:rPr>
              <a:t>Common situations and potential accommodations include: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29438" y="6514435"/>
            <a:ext cx="6728627" cy="3188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6932" lvl="1" indent="-238466" algn="l">
              <a:lnSpc>
                <a:spcPts val="3578"/>
              </a:lnSpc>
              <a:buFont typeface="Arial"/>
              <a:buChar char="•"/>
            </a:pPr>
            <a:r>
              <a:rPr lang="en-US" sz="2400" dirty="0">
                <a:solidFill>
                  <a:srgbClr val="00182E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Standing Roles</a:t>
            </a:r>
          </a:p>
          <a:p>
            <a:pPr marL="476932" lvl="1" indent="-238466" algn="l">
              <a:lnSpc>
                <a:spcPts val="3578"/>
              </a:lnSpc>
              <a:buFont typeface="Arial"/>
              <a:buChar char="•"/>
            </a:pPr>
            <a:r>
              <a:rPr lang="en-US" sz="2400" dirty="0">
                <a:solidFill>
                  <a:srgbClr val="00182E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Lifting Duties</a:t>
            </a:r>
          </a:p>
          <a:p>
            <a:pPr marL="476932" lvl="1" indent="-238466" algn="l">
              <a:lnSpc>
                <a:spcPts val="3578"/>
              </a:lnSpc>
              <a:buFont typeface="Arial"/>
              <a:buChar char="•"/>
            </a:pPr>
            <a:r>
              <a:rPr lang="en-US" sz="2400" dirty="0">
                <a:solidFill>
                  <a:srgbClr val="00182E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Morning Sickness or Fatigue</a:t>
            </a:r>
          </a:p>
          <a:p>
            <a:pPr marL="476932" lvl="1" indent="-238466" algn="l">
              <a:lnSpc>
                <a:spcPts val="3578"/>
              </a:lnSpc>
              <a:buFont typeface="Arial"/>
              <a:buChar char="•"/>
            </a:pPr>
            <a:r>
              <a:rPr lang="en-US" sz="2400" dirty="0">
                <a:solidFill>
                  <a:srgbClr val="00182E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Prenatal Appointments</a:t>
            </a:r>
          </a:p>
          <a:p>
            <a:pPr marL="476932" lvl="1" indent="-238466" algn="l">
              <a:lnSpc>
                <a:spcPts val="3578"/>
              </a:lnSpc>
              <a:buFont typeface="Arial"/>
              <a:buChar char="•"/>
            </a:pPr>
            <a:r>
              <a:rPr lang="en-US" sz="2400" dirty="0">
                <a:solidFill>
                  <a:srgbClr val="00182E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Postpartum Recovery</a:t>
            </a:r>
          </a:p>
          <a:p>
            <a:pPr marL="476932" lvl="1" indent="-238466" algn="l">
              <a:lnSpc>
                <a:spcPts val="3578"/>
              </a:lnSpc>
              <a:buFont typeface="Arial"/>
              <a:buChar char="•"/>
            </a:pPr>
            <a:r>
              <a:rPr lang="en-US" sz="2400" dirty="0">
                <a:solidFill>
                  <a:srgbClr val="00182E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Lactation</a:t>
            </a:r>
          </a:p>
          <a:p>
            <a:pPr algn="l">
              <a:lnSpc>
                <a:spcPts val="3578"/>
              </a:lnSpc>
            </a:pPr>
            <a:endParaRPr lang="en-US" sz="2209" dirty="0">
              <a:solidFill>
                <a:srgbClr val="00182E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03649" y="9808210"/>
            <a:ext cx="3337856" cy="420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80"/>
              </a:lnSpc>
            </a:pPr>
            <a:r>
              <a:rPr lang="en-US" sz="1200" spc="24" dirty="0">
                <a:solidFill>
                  <a:srgbClr val="FFFFFF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© 2026 Roe Law Group, PLLC</a:t>
            </a:r>
          </a:p>
          <a:p>
            <a:pPr algn="just">
              <a:lnSpc>
                <a:spcPts val="1680"/>
              </a:lnSpc>
            </a:pPr>
            <a:endParaRPr lang="en-US" sz="1200" spc="24" dirty="0">
              <a:solidFill>
                <a:srgbClr val="FFFFFF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c1348cf-74a2-4f76-ac04-751125771dce">
      <Terms xmlns="http://schemas.microsoft.com/office/infopath/2007/PartnerControls"/>
    </lcf76f155ced4ddcb4097134ff3c332f>
    <TaxCatchAll xmlns="70f78131-970e-46bf-ac2c-22eb1813c5ca" xsi:nil="true"/>
    <_x0023_ xmlns="ac1348cf-74a2-4f76-ac04-751125771dc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683557CA20B242835D66392201561B" ma:contentTypeVersion="16" ma:contentTypeDescription="Create a new document." ma:contentTypeScope="" ma:versionID="f5c4871ed86df86dbeac4e34b89c102a">
  <xsd:schema xmlns:xsd="http://www.w3.org/2001/XMLSchema" xmlns:xs="http://www.w3.org/2001/XMLSchema" xmlns:p="http://schemas.microsoft.com/office/2006/metadata/properties" xmlns:ns2="70f78131-970e-46bf-ac2c-22eb1813c5ca" xmlns:ns3="ac1348cf-74a2-4f76-ac04-751125771dce" targetNamespace="http://schemas.microsoft.com/office/2006/metadata/properties" ma:root="true" ma:fieldsID="410b35dc97b3d4855ccac459c18eed96" ns2:_="" ns3:_="">
    <xsd:import namespace="70f78131-970e-46bf-ac2c-22eb1813c5ca"/>
    <xsd:import namespace="ac1348cf-74a2-4f76-ac04-751125771dc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LengthInSeconds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ObjectDetectorVersions" minOccurs="0"/>
                <xsd:element ref="ns3:MediaServiceSearchProperties" minOccurs="0"/>
                <xsd:element ref="ns3:_x0023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f78131-970e-46bf-ac2c-22eb1813c5c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ca156e66-bd13-457b-96d9-dd0c6bbb540c}" ma:internalName="TaxCatchAll" ma:showField="CatchAllData" ma:web="70f78131-970e-46bf-ac2c-22eb1813c5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1348cf-74a2-4f76-ac04-751125771d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3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4a76b055-8036-4062-87c4-e4a2317b39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x0023_" ma:index="23" nillable="true" ma:displayName="#" ma:format="Dropdown" ma:internalName="_x0023_" ma:percentage="FALSE">
      <xsd:simpleType>
        <xsd:restriction base="dms:Number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3405536-98D1-4410-A4BF-0D7B5309353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4A78804-A9A5-4287-86EC-E43BEC980AC4}">
  <ds:schemaRefs>
    <ds:schemaRef ds:uri="ac1348cf-74a2-4f76-ac04-751125771dce"/>
    <ds:schemaRef ds:uri="http://purl.org/dc/terms/"/>
    <ds:schemaRef ds:uri="http://www.w3.org/XML/1998/namespace"/>
    <ds:schemaRef ds:uri="http://schemas.microsoft.com/office/2006/metadata/properties"/>
    <ds:schemaRef ds:uri="70f78131-970e-46bf-ac2c-22eb1813c5ca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BD0A3D0-E818-4008-8B9B-343AFD0C2B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f78131-970e-46bf-ac2c-22eb1813c5ca"/>
    <ds:schemaRef ds:uri="ac1348cf-74a2-4f76-ac04-751125771d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839</Words>
  <Application>Microsoft Office PowerPoint</Application>
  <PresentationFormat>Custom</PresentationFormat>
  <Paragraphs>101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IBM Plex Mono</vt:lpstr>
      <vt:lpstr>Arial</vt:lpstr>
      <vt:lpstr>Aptos</vt:lpstr>
      <vt:lpstr>Times New Roman</vt:lpstr>
      <vt:lpstr>Source Sans Pro</vt:lpstr>
      <vt:lpstr>Poppins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RLG PPT Manager Training PWFA</dc:title>
  <dc:creator>jroe@roelawgroup.com</dc:creator>
  <cp:lastModifiedBy>Jessica Quarnstrom</cp:lastModifiedBy>
  <cp:revision>8</cp:revision>
  <dcterms:created xsi:type="dcterms:W3CDTF">2006-08-16T00:00:00Z</dcterms:created>
  <dcterms:modified xsi:type="dcterms:W3CDTF">2026-03-18T20:04:04Z</dcterms:modified>
  <dc:identifier>DAG2dDvTvC0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0x0101005B683557CA20B242835D66392201561B</vt:lpwstr>
  </property>
</Properties>
</file>