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1" r:id="rId4"/>
    <p:sldId id="288" r:id="rId5"/>
    <p:sldId id="265" r:id="rId6"/>
    <p:sldId id="287" r:id="rId7"/>
    <p:sldId id="280" r:id="rId8"/>
    <p:sldId id="275" r:id="rId9"/>
    <p:sldId id="281" r:id="rId10"/>
    <p:sldId id="269" r:id="rId11"/>
    <p:sldId id="283" r:id="rId12"/>
    <p:sldId id="286" r:id="rId13"/>
    <p:sldId id="289" r:id="rId14"/>
    <p:sldId id="4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Lemon" userId="b5a5fb99-b286-4a85-b19d-23878ada7100" providerId="ADAL" clId="{9C920E14-5945-4BD0-9E92-CC8AA03C8A20}"/>
    <pc:docChg chg="undo custSel modSld">
      <pc:chgData name="Becky Lemon" userId="b5a5fb99-b286-4a85-b19d-23878ada7100" providerId="ADAL" clId="{9C920E14-5945-4BD0-9E92-CC8AA03C8A20}" dt="2025-12-09T16:39:20.295" v="98" actId="255"/>
      <pc:docMkLst>
        <pc:docMk/>
      </pc:docMkLst>
      <pc:sldChg chg="modSp mod">
        <pc:chgData name="Becky Lemon" userId="b5a5fb99-b286-4a85-b19d-23878ada7100" providerId="ADAL" clId="{9C920E14-5945-4BD0-9E92-CC8AA03C8A20}" dt="2025-12-09T16:39:20.295" v="98" actId="255"/>
        <pc:sldMkLst>
          <pc:docMk/>
          <pc:sldMk cId="2933220505" sldId="256"/>
        </pc:sldMkLst>
        <pc:spChg chg="mod">
          <ac:chgData name="Becky Lemon" userId="b5a5fb99-b286-4a85-b19d-23878ada7100" providerId="ADAL" clId="{9C920E14-5945-4BD0-9E92-CC8AA03C8A20}" dt="2025-12-09T16:38:09.294" v="65" actId="1076"/>
          <ac:spMkLst>
            <pc:docMk/>
            <pc:sldMk cId="2933220505" sldId="256"/>
            <ac:spMk id="14" creationId="{EC7879C3-62F3-AF4C-A57F-6080CA69FFC5}"/>
          </ac:spMkLst>
        </pc:spChg>
        <pc:spChg chg="mod">
          <ac:chgData name="Becky Lemon" userId="b5a5fb99-b286-4a85-b19d-23878ada7100" providerId="ADAL" clId="{9C920E14-5945-4BD0-9E92-CC8AA03C8A20}" dt="2025-12-09T16:39:20.295" v="98" actId="255"/>
          <ac:spMkLst>
            <pc:docMk/>
            <pc:sldMk cId="2933220505" sldId="256"/>
            <ac:spMk id="16" creationId="{7848FF25-7414-8949-8B00-09E413D0F548}"/>
          </ac:spMkLst>
        </pc:spChg>
        <pc:spChg chg="mod">
          <ac:chgData name="Becky Lemon" userId="b5a5fb99-b286-4a85-b19d-23878ada7100" providerId="ADAL" clId="{9C920E14-5945-4BD0-9E92-CC8AA03C8A20}" dt="2025-12-09T16:37:33.383" v="11" actId="20577"/>
          <ac:spMkLst>
            <pc:docMk/>
            <pc:sldMk cId="2933220505" sldId="256"/>
            <ac:spMk id="17" creationId="{22C300E6-E27C-DA43-B489-742A3083C7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CD64-677A-4497-AC11-45AEA83888C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6FC05-9CE0-4ABF-B2B9-B15DC87A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9491-0C46-4AB5-B2B9-C05D2AE48A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5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47D0-9CE9-534F-F75A-C0CCCBBB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B5289-A1AD-7EE2-61B6-6AA144F04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21F3-EE2C-3BCF-7428-66EE0C3D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00BE-6105-76CB-2AB0-424F4772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A62BD-612C-CF28-1EDE-74418906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1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B744-3C41-C575-853F-247DA155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4D869-11AF-C8D8-AD76-B40CA9E34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6AD5-15A6-2076-E7EA-BCF7C437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C738-B6FF-23B4-4341-C1DB28CE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9E36-857B-684F-5AFA-439E79EE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ABC832-1AAF-5C01-8D8F-F93CBABD1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24255-6B80-DFB1-112A-FD2748394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1CEAD-9F80-D967-3E9E-BFC25A76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D2DA-DD1D-73C7-EC6F-9292C4D1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64381-B54F-68F7-4EE9-3C890336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8CE6-5618-4AD4-DBFF-138797C5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8D67-F283-3BD4-D1D4-19400BCE6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028E-C5E0-8148-9874-ADC4DDD1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37D4-1CB9-1DDC-29AD-F3D7F277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7594B-577E-6256-3BFC-7F14B580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E8F9-FF64-D9A4-DE2A-830AAD88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BBB7-53DF-7D55-D7A1-A43BEF7B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C9E8-5B28-3F56-3EE2-2967AEC7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DA03-A095-4C14-1B14-4E2F348F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3F933-377F-E5F3-F159-64A9E00E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ED32-CA52-BB3C-481E-1BCEB15C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76BC6-EA22-F727-37C4-2933C5A17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30415-93C7-3068-075E-187A1654E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66FE-B2FA-D619-AE85-8E31F2398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DAF34-1379-43AE-762D-A1FF3F02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6648C-C64A-0517-4748-6141A574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9A86-E8E2-AEF0-3A18-2E429905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9C2D1-ED5A-AA4E-466B-9FE9E883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087FA-A8F1-4899-7E76-0AD6C19B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66B8B-9C57-1FDF-171F-9049F1B4A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0247E-4385-F27B-CEFF-351FDCB38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FC07B-C7C7-5532-4F6F-3C90E6A32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CF5B7-CD52-1A41-791E-A8203499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61AD4-1837-AA56-565E-0177CEAE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697C-523E-87B2-F1CB-2A6BA871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61800-DBBE-12D2-B282-3860F738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F1118-355D-22DA-2488-D8754135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336F7-268F-60EE-EA51-4EF0B632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40FD5-09E6-945E-D50C-6B3520E4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7BA8-609D-0629-F920-8AAF748D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C7AB9-3A05-42B1-C5BE-64C6A6873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8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1377-8E3A-5682-B837-3156E490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F081-C20F-5565-FC27-662B12B3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1C91B-3D85-A5E1-E074-B82C031B8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EEB92-6DED-8272-C861-3D278C4D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8E856-2FFE-9C2B-A900-F5833F91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7C0D-E5D2-7565-16D7-C6109CE5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67DB-A555-46C2-9566-C4FEDFF4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AB919-2B1B-859B-4BB0-24769F273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3FE38-482B-4748-9165-5A05EC421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8C7B9-96F3-0B09-D8C2-358EC5AF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87EA3-56F6-60E9-C9EC-B36B6113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274D3-35DA-6821-35EE-9A9B0E93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655BE-2E49-BA1A-FCC2-198A1DA6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6CFF3-EDA6-67A3-82FD-77BF067A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37A4-17F5-759A-75F6-6FF4D57B7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7965-5681-4660-8F63-ECF5E7B3F62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77BA-1023-B7B5-A0A7-082898C18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6029-7161-D239-FC5F-F403EFAC7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53B-F833-41E6-82C7-13B8816B4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757" y="1361516"/>
            <a:ext cx="8649730" cy="2502432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Documenting Performance: The Good and the Not-So-Good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51501E9-2374-A345-9276-E845DAA7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725" y="627617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2019 Roe Law Group, PLLC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9B3C6-1DB3-4647-B74C-6D185DAA8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329" y="319141"/>
            <a:ext cx="3607706" cy="7223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7879C3-62F3-AF4C-A57F-6080CA69FFC5}"/>
              </a:ext>
            </a:extLst>
          </p:cNvPr>
          <p:cNvSpPr/>
          <p:nvPr/>
        </p:nvSpPr>
        <p:spPr>
          <a:xfrm>
            <a:off x="0" y="4188713"/>
            <a:ext cx="12680546" cy="2877686"/>
          </a:xfrm>
          <a:prstGeom prst="rect">
            <a:avLst/>
          </a:prstGeom>
          <a:solidFill>
            <a:srgbClr val="3C5E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7B430B9-93E1-9642-B9EF-E46764612897}"/>
              </a:ext>
            </a:extLst>
          </p:cNvPr>
          <p:cNvSpPr txBox="1">
            <a:spLocks/>
          </p:cNvSpPr>
          <p:nvPr/>
        </p:nvSpPr>
        <p:spPr>
          <a:xfrm>
            <a:off x="668913" y="5627556"/>
            <a:ext cx="11020427" cy="101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South Sixth Street, </a:t>
            </a:r>
            <a:r>
              <a:rPr lang="en-US" sz="1100" kern="0" spc="5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 2630</a:t>
            </a: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612-351-8305 (direct)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55402								 612-810-1807 (cell)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kern="0" spc="5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  <a:r>
              <a:rPr lang="en-US" sz="1100" kern="0" spc="5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612-351-8301 (fax)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8FF25-7414-8949-8B00-09E413D0F548}"/>
              </a:ext>
            </a:extLst>
          </p:cNvPr>
          <p:cNvSpPr txBox="1"/>
          <p:nvPr/>
        </p:nvSpPr>
        <p:spPr>
          <a:xfrm>
            <a:off x="4640219" y="4838243"/>
            <a:ext cx="3077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 LAW GROUP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300E6-E27C-DA43-B489-742A3083C719}"/>
              </a:ext>
            </a:extLst>
          </p:cNvPr>
          <p:cNvSpPr txBox="1"/>
          <p:nvPr/>
        </p:nvSpPr>
        <p:spPr>
          <a:xfrm>
            <a:off x="3508935" y="5568379"/>
            <a:ext cx="53403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100" kern="0" spc="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100" kern="0" spc="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kern="0" cap="none" spc="5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www.roelawgroup.com</a:t>
            </a:r>
            <a:endParaRPr lang="en-US" sz="1100" spc="5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035A04-5D11-AF45-AB69-E5591913D471}"/>
              </a:ext>
            </a:extLst>
          </p:cNvPr>
          <p:cNvSpPr/>
          <p:nvPr/>
        </p:nvSpPr>
        <p:spPr>
          <a:xfrm>
            <a:off x="4723923" y="4743969"/>
            <a:ext cx="2849216" cy="6405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2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6B717E-3525-9536-82CA-6D3E95559FEB}"/>
              </a:ext>
            </a:extLst>
          </p:cNvPr>
          <p:cNvSpPr/>
          <p:nvPr/>
        </p:nvSpPr>
        <p:spPr>
          <a:xfrm rot="5400000" flipH="1">
            <a:off x="3219090" y="5093119"/>
            <a:ext cx="4041626" cy="4603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window, building, sitting, white&#10;&#10;Description automatically generated">
            <a:extLst>
              <a:ext uri="{FF2B5EF4-FFF2-40B4-BE49-F238E27FC236}">
                <a16:creationId xmlns:a16="http://schemas.microsoft.com/office/drawing/2014/main" id="{B386BEB3-C1BB-19A0-B723-94430C82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6765" y="-78980"/>
            <a:ext cx="6083798" cy="701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1354" y="-78980"/>
            <a:ext cx="4503893" cy="386157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Purpose of the Annual Review?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843" y="3143396"/>
            <a:ext cx="5436042" cy="2755884"/>
          </a:xfrm>
        </p:spPr>
        <p:txBody>
          <a:bodyPr>
            <a:normAutofit fontScale="92500" lnSpcReduction="10000"/>
          </a:bodyPr>
          <a:lstStyle/>
          <a:p>
            <a:pPr marL="922337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Summarizes accomplishments, contributions and areas of development</a:t>
            </a:r>
          </a:p>
          <a:p>
            <a:pPr marL="922337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Assigns an overall performance rating</a:t>
            </a:r>
          </a:p>
          <a:p>
            <a:pPr marL="922337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career development</a:t>
            </a:r>
          </a:p>
          <a:p>
            <a:pPr marL="922337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 compensation decisions</a:t>
            </a:r>
          </a:p>
          <a:p>
            <a:pPr marL="465137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34043A-9C0F-46AE-B2D9-7B593BA5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02339" y="631274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F91A2-7F92-496E-9A66-A7BDA4E8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30" y="6310312"/>
            <a:ext cx="2743200" cy="365125"/>
          </a:xfrm>
        </p:spPr>
        <p:txBody>
          <a:bodyPr/>
          <a:lstStyle/>
          <a:p>
            <a:fld id="{7448383F-A80B-42EE-AF2A-9BC947A43F02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007DD-93D3-0D4F-8E07-2992771AC82A}"/>
              </a:ext>
            </a:extLst>
          </p:cNvPr>
          <p:cNvSpPr txBox="1"/>
          <p:nvPr/>
        </p:nvSpPr>
        <p:spPr>
          <a:xfrm>
            <a:off x="6436659" y="-591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9CBBD-041B-D047-56C1-16B0FE611428}"/>
              </a:ext>
            </a:extLst>
          </p:cNvPr>
          <p:cNvSpPr/>
          <p:nvPr/>
        </p:nvSpPr>
        <p:spPr>
          <a:xfrm rot="5400000" flipH="1">
            <a:off x="12847272" y="-3495833"/>
            <a:ext cx="2067614" cy="699166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850" y="2554380"/>
            <a:ext cx="5493358" cy="42138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employees on factors that are relevant to their job and placement on the team.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employees are informed about what is expected of them and the standards of your evaluation.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well-documented performance management discussions on a consistent basis.</a:t>
            </a:r>
          </a:p>
        </p:txBody>
      </p:sp>
      <p:pic>
        <p:nvPicPr>
          <p:cNvPr id="8" name="Picture 7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BB8AE300-CE89-7A4F-A040-7D5B828D2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149" y="648070"/>
            <a:ext cx="6644400" cy="48616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792AC7-E654-F04F-BD8A-48C0B74F3084}"/>
              </a:ext>
            </a:extLst>
          </p:cNvPr>
          <p:cNvSpPr txBox="1">
            <a:spLocks/>
          </p:cNvSpPr>
          <p:nvPr/>
        </p:nvSpPr>
        <p:spPr>
          <a:xfrm>
            <a:off x="2579401" y="1128634"/>
            <a:ext cx="6563456" cy="150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of a Successful Manager/Supervisor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96E4175-A04A-1C42-9948-7B692D15DE3F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8291FFC3-1AF3-7F84-4C85-E2455C408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7779" y="-583007"/>
            <a:ext cx="5921363" cy="4332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A90F39-1527-DAAE-DDA2-2DBEAFF95811}"/>
              </a:ext>
            </a:extLst>
          </p:cNvPr>
          <p:cNvSpPr/>
          <p:nvPr/>
        </p:nvSpPr>
        <p:spPr>
          <a:xfrm rot="5400000" flipH="1">
            <a:off x="-1085988" y="1061813"/>
            <a:ext cx="3745324" cy="222537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20890-C001-2DE1-482B-C2CCF80468BF}"/>
              </a:ext>
            </a:extLst>
          </p:cNvPr>
          <p:cNvSpPr/>
          <p:nvPr/>
        </p:nvSpPr>
        <p:spPr>
          <a:xfrm rot="5400000" flipH="1">
            <a:off x="8515326" y="768127"/>
            <a:ext cx="4861624" cy="410154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02A117E-5EE5-9F3C-2A08-16E888BF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323626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BC15E7-935F-1303-7FAD-0A822ACC050D}"/>
              </a:ext>
            </a:extLst>
          </p:cNvPr>
          <p:cNvSpPr/>
          <p:nvPr/>
        </p:nvSpPr>
        <p:spPr>
          <a:xfrm>
            <a:off x="910247" y="-241112"/>
            <a:ext cx="1917175" cy="75917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CADB8D-46AB-2AAB-E728-7D7E924B4116}"/>
              </a:ext>
            </a:extLst>
          </p:cNvPr>
          <p:cNvSpPr/>
          <p:nvPr/>
        </p:nvSpPr>
        <p:spPr>
          <a:xfrm>
            <a:off x="2994100" y="-393512"/>
            <a:ext cx="735021" cy="759175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5DAA2C-A626-2249-B7DD-63F6BE1B5F2B}"/>
              </a:ext>
            </a:extLst>
          </p:cNvPr>
          <p:cNvSpPr txBox="1">
            <a:spLocks/>
          </p:cNvSpPr>
          <p:nvPr/>
        </p:nvSpPr>
        <p:spPr>
          <a:xfrm>
            <a:off x="6137423" y="2810348"/>
            <a:ext cx="4763332" cy="4540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records documenting conversations.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feedback.</a:t>
            </a:r>
          </a:p>
          <a:p>
            <a:pPr marL="457200" indent="-457200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appraisal is used for decision-making, it should be consistent with the decision. For example, individuals who receive higher pay raises or bonuses should have higher performance ratings.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C4B07C-F90C-3F42-8AE3-8DEBBAA1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7BAA6-327C-2F99-5722-1FB93F9B3EBC}"/>
              </a:ext>
            </a:extLst>
          </p:cNvPr>
          <p:cNvSpPr txBox="1">
            <a:spLocks/>
          </p:cNvSpPr>
          <p:nvPr/>
        </p:nvSpPr>
        <p:spPr>
          <a:xfrm>
            <a:off x="5828956" y="1019563"/>
            <a:ext cx="6563456" cy="1504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of a Successful Manager/Supervisor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2CE5C35-3D6B-634E-9B19-E81319BD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542" y="676145"/>
            <a:ext cx="5348762" cy="5076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E8782-8CDC-9827-E36D-999C9BCAD32A}"/>
              </a:ext>
            </a:extLst>
          </p:cNvPr>
          <p:cNvSpPr/>
          <p:nvPr/>
        </p:nvSpPr>
        <p:spPr>
          <a:xfrm rot="5400000" flipH="1" flipV="1">
            <a:off x="8715997" y="3006488"/>
            <a:ext cx="6218495" cy="457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35F6CD3-56D7-0949-D163-3D3E6EDA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41218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at, laying&#10;&#10;Description automatically generated">
            <a:extLst>
              <a:ext uri="{FF2B5EF4-FFF2-40B4-BE49-F238E27FC236}">
                <a16:creationId xmlns:a16="http://schemas.microsoft.com/office/drawing/2014/main" id="{E0C1D3C8-0739-F646-9BC4-EC11BE317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308" y="-163052"/>
            <a:ext cx="13224975" cy="7184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741573-8F20-41E4-8EAA-B53655C4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8" y="576912"/>
            <a:ext cx="6835588" cy="2449793"/>
          </a:xfrm>
        </p:spPr>
        <p:txBody>
          <a:bodyPr>
            <a:noAutofit/>
          </a:bodyPr>
          <a:lstStyle/>
          <a:p>
            <a:r>
              <a:rPr lang="en-US" sz="5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Ways to </a:t>
            </a:r>
            <a:br>
              <a:rPr lang="en-US" sz="5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Liability</a:t>
            </a:r>
            <a:endParaRPr lang="en-US" sz="5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60BAD-5FB3-450B-8E0A-84E5AE9A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331" y="3011663"/>
            <a:ext cx="2975449" cy="3095677"/>
          </a:xfrm>
        </p:spPr>
        <p:txBody>
          <a:bodyPr>
            <a:normAutofit/>
          </a:bodyPr>
          <a:lstStyle/>
          <a:p>
            <a:pPr marL="920750" indent="-457200">
              <a:buFont typeface="+mj-lt"/>
              <a:buAutoNum type="arabicPeriod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/>
            <a:endParaRPr lang="en-US" sz="3200" b="1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/>
            <a:endParaRPr lang="en-US" sz="3200" b="1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>
              <a:buFont typeface="Arial" panose="020B0604020202020204" pitchFamily="34" charset="0"/>
              <a:buChar char="•"/>
            </a:pPr>
            <a:endParaRPr lang="en-US" sz="30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pc="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FEA3-02F5-4E8D-8506-6E4A11DB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305" y="6237660"/>
            <a:ext cx="2743200" cy="365125"/>
          </a:xfrm>
        </p:spPr>
        <p:txBody>
          <a:bodyPr/>
          <a:lstStyle/>
          <a:p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D5DC1A-BC8D-060F-2390-27A385B77C1E}"/>
              </a:ext>
            </a:extLst>
          </p:cNvPr>
          <p:cNvSpPr txBox="1">
            <a:spLocks/>
          </p:cNvSpPr>
          <p:nvPr/>
        </p:nvSpPr>
        <p:spPr>
          <a:xfrm>
            <a:off x="3632061" y="3281246"/>
            <a:ext cx="3546191" cy="350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0" indent="-457200">
              <a:buFont typeface="+mj-lt"/>
              <a:buAutoNum type="arabicPeriod" startAt="6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 startAt="6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 startAt="6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 startAt="6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20750" indent="-457200">
              <a:buFont typeface="+mj-lt"/>
              <a:buAutoNum type="arabicPeriod" startAt="6"/>
            </a:pPr>
            <a:r>
              <a:rPr lang="en-US" sz="25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914400" indent="-450850"/>
            <a:endParaRPr lang="en-US" sz="3200" b="1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/>
            <a:endParaRPr lang="en-US" sz="3200" b="1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0850"/>
            <a:endParaRPr lang="en-US" sz="3000" spc="1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pc="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BF7CC5-A5AC-2C6E-61E1-BA118BE17A5E}"/>
              </a:ext>
            </a:extLst>
          </p:cNvPr>
          <p:cNvSpPr/>
          <p:nvPr/>
        </p:nvSpPr>
        <p:spPr>
          <a:xfrm flipH="1">
            <a:off x="-58187" y="255215"/>
            <a:ext cx="6019231" cy="6715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1E25-2650-55C9-F34B-3AD8AD992B60}"/>
              </a:ext>
            </a:extLst>
          </p:cNvPr>
          <p:cNvSpPr/>
          <p:nvPr/>
        </p:nvSpPr>
        <p:spPr>
          <a:xfrm rot="5400000" flipH="1">
            <a:off x="-2543874" y="75728"/>
            <a:ext cx="2576810" cy="329506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A3052EC1-0E6E-5F25-CEF6-DF2E3B7C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59969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02F84A-7E73-1341-9D59-45D31A410000}"/>
              </a:ext>
            </a:extLst>
          </p:cNvPr>
          <p:cNvSpPr txBox="1">
            <a:spLocks/>
          </p:cNvSpPr>
          <p:nvPr/>
        </p:nvSpPr>
        <p:spPr>
          <a:xfrm>
            <a:off x="2434280" y="2404576"/>
            <a:ext cx="4864049" cy="480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Law Group, PLLC 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South Sixth Street, Suite 2630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Minneapolis, MN  55402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612-351-8305 (direct)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jroe@roelawgroup.com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www.roelawgroup.com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materials are for informational purposes only and should not be used as legal advice.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A2AB0C8-4F7E-6D4A-B06B-56992B2A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5348" y="6459786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A6B6A6-FF29-A547-A1BC-1C849745CAE7}"/>
              </a:ext>
            </a:extLst>
          </p:cNvPr>
          <p:cNvSpPr txBox="1">
            <a:spLocks/>
          </p:cNvSpPr>
          <p:nvPr/>
        </p:nvSpPr>
        <p:spPr>
          <a:xfrm>
            <a:off x="1993276" y="1652584"/>
            <a:ext cx="5305053" cy="549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r>
              <a:rPr lang="en-US" altLang="en-US" sz="2300" b="1" spc="1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 ROE</a:t>
            </a:r>
            <a:endParaRPr lang="en-US" sz="2300" b="1" spc="1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3E55DBA-4606-2F43-B729-AEFD8782711A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1CBF53-C81C-DC4C-824D-06014B6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60" y="238415"/>
            <a:ext cx="7118465" cy="1666501"/>
          </a:xfrm>
        </p:spPr>
        <p:txBody>
          <a:bodyPr>
            <a:normAutofit/>
          </a:bodyPr>
          <a:lstStyle/>
          <a:p>
            <a:r>
              <a:rPr lang="en-US" altLang="en-US" sz="4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</a:t>
            </a:r>
            <a:endParaRPr lang="en-US" sz="4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B29C-F54A-FD4D-85E2-3633424892A3}"/>
              </a:ext>
            </a:extLst>
          </p:cNvPr>
          <p:cNvSpPr/>
          <p:nvPr/>
        </p:nvSpPr>
        <p:spPr>
          <a:xfrm rot="16200000" flipV="1">
            <a:off x="-1910102" y="2152500"/>
            <a:ext cx="5801369" cy="1101357"/>
          </a:xfrm>
          <a:prstGeom prst="rect">
            <a:avLst/>
          </a:prstGeom>
          <a:solidFill>
            <a:srgbClr val="D0DCEC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145697-03E9-A043-8E7E-CDCDB6A39108}"/>
              </a:ext>
            </a:extLst>
          </p:cNvPr>
          <p:cNvSpPr/>
          <p:nvPr/>
        </p:nvSpPr>
        <p:spPr>
          <a:xfrm flipH="1">
            <a:off x="958923" y="-260700"/>
            <a:ext cx="78922" cy="61945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FCCA1-C782-3443-8361-80F206607664}"/>
              </a:ext>
            </a:extLst>
          </p:cNvPr>
          <p:cNvSpPr/>
          <p:nvPr/>
        </p:nvSpPr>
        <p:spPr>
          <a:xfrm>
            <a:off x="-122274" y="-548007"/>
            <a:ext cx="427461" cy="4696974"/>
          </a:xfrm>
          <a:prstGeom prst="rect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5B75"/>
              </a:solidFill>
            </a:endParaRPr>
          </a:p>
        </p:txBody>
      </p:sp>
      <p:pic>
        <p:nvPicPr>
          <p:cNvPr id="3" name="Picture 2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1EC089D0-0C9F-9842-8D41-6710AC3FE6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694764" y="-176889"/>
            <a:ext cx="4731729" cy="7211777"/>
          </a:xfrm>
          <a:prstGeom prst="rect">
            <a:avLst/>
          </a:prstGeom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D2E8196A-39EB-4034-CCFF-FE57354B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378434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3596CAB-0286-6C46-9A31-614AB078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79" y="652505"/>
            <a:ext cx="3665515" cy="1960234"/>
          </a:xfrm>
        </p:spPr>
        <p:txBody>
          <a:bodyPr>
            <a:noAutofit/>
          </a:bodyPr>
          <a:lstStyle/>
          <a:p>
            <a:r>
              <a:rPr lang="en-US" sz="5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Overview: Effective PM</a:t>
            </a:r>
            <a:endParaRPr lang="en-US" sz="50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5B4D92-514F-E64A-A78D-ACE4DB23E5DC}"/>
              </a:ext>
            </a:extLst>
          </p:cNvPr>
          <p:cNvSpPr txBox="1">
            <a:spLocks/>
          </p:cNvSpPr>
          <p:nvPr/>
        </p:nvSpPr>
        <p:spPr>
          <a:xfrm>
            <a:off x="906979" y="2757912"/>
            <a:ext cx="4283543" cy="435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champion the process (know your role)</a:t>
            </a:r>
          </a:p>
          <a:p>
            <a:pPr marL="515938" indent="-515938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own the process</a:t>
            </a:r>
          </a:p>
          <a:p>
            <a:pPr marL="515938" indent="-515938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supports the process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EB69282A-3D25-9346-A576-339E4808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B894CF-AB94-FB49-9538-5FC2E9DB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person, text, holding, person&#10;&#10;Description automatically generated">
            <a:extLst>
              <a:ext uri="{FF2B5EF4-FFF2-40B4-BE49-F238E27FC236}">
                <a16:creationId xmlns:a16="http://schemas.microsoft.com/office/drawing/2014/main" id="{E35221B7-AD1A-4E40-BC09-BA76CE1D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479" y="-330470"/>
            <a:ext cx="6074451" cy="62772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950DF7-45B4-7636-A29D-3D6F778D5056}"/>
              </a:ext>
            </a:extLst>
          </p:cNvPr>
          <p:cNvSpPr/>
          <p:nvPr/>
        </p:nvSpPr>
        <p:spPr>
          <a:xfrm rot="5400000" flipH="1">
            <a:off x="3511046" y="2800976"/>
            <a:ext cx="5644911" cy="64663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1E2F83-A416-0B61-5371-EBBCF4A99A56}"/>
              </a:ext>
            </a:extLst>
          </p:cNvPr>
          <p:cNvSpPr/>
          <p:nvPr/>
        </p:nvSpPr>
        <p:spPr>
          <a:xfrm rot="5400000" flipH="1">
            <a:off x="-2958290" y="415229"/>
            <a:ext cx="59085" cy="1152144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eiling, indoor, building, plane&#10;&#10;Description automatically generated">
            <a:extLst>
              <a:ext uri="{FF2B5EF4-FFF2-40B4-BE49-F238E27FC236}">
                <a16:creationId xmlns:a16="http://schemas.microsoft.com/office/drawing/2014/main" id="{9AA402BF-0985-8044-935E-4817471C1F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75787" y="2972235"/>
            <a:ext cx="7869966" cy="460208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68B41EA-7569-E84C-B7D1-EAE070F4734E}"/>
              </a:ext>
            </a:extLst>
          </p:cNvPr>
          <p:cNvSpPr txBox="1">
            <a:spLocks/>
          </p:cNvSpPr>
          <p:nvPr/>
        </p:nvSpPr>
        <p:spPr>
          <a:xfrm>
            <a:off x="4895595" y="2364742"/>
            <a:ext cx="6645377" cy="5081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and timely feedback setting expectations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expectations that are mutually understood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employees are engaged in the process</a:t>
            </a:r>
          </a:p>
          <a:p>
            <a:pPr marL="906463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and development, which includes annual performance reviews and performance improvement plans</a:t>
            </a:r>
          </a:p>
        </p:txBody>
      </p:sp>
      <p:pic>
        <p:nvPicPr>
          <p:cNvPr id="20" name="Picture 19" descr="A picture containing outdoor, sitting, table, computer&#10;&#10;Description automatically generated">
            <a:extLst>
              <a:ext uri="{FF2B5EF4-FFF2-40B4-BE49-F238E27FC236}">
                <a16:creationId xmlns:a16="http://schemas.microsoft.com/office/drawing/2014/main" id="{9CAF37F9-8781-4847-AF01-1BAA5B6CF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8434" y="-2282468"/>
            <a:ext cx="3442613" cy="508160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8947F27-28FD-3A46-92A9-A2B8FBEF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14" y="501668"/>
            <a:ext cx="8401591" cy="1776524"/>
          </a:xfrm>
        </p:spPr>
        <p:txBody>
          <a:bodyPr>
            <a:normAutofit/>
          </a:bodyPr>
          <a:lstStyle/>
          <a:p>
            <a:r>
              <a:rPr lang="en-US" sz="5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Components of PM</a:t>
            </a:r>
            <a:endParaRPr lang="en-US" sz="5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FAFC4EA0-F835-364F-A467-729F5F0D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511" y="6353192"/>
            <a:ext cx="373934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B72E89B-E2B1-634D-A1D3-140881E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0700A4-7199-5733-F8B9-4EA9C18741B6}"/>
              </a:ext>
            </a:extLst>
          </p:cNvPr>
          <p:cNvSpPr/>
          <p:nvPr/>
        </p:nvSpPr>
        <p:spPr>
          <a:xfrm>
            <a:off x="3422987" y="2972234"/>
            <a:ext cx="944827" cy="40943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51DE13-C145-2D28-CDA3-0089A5B05110}"/>
              </a:ext>
            </a:extLst>
          </p:cNvPr>
          <p:cNvSpPr/>
          <p:nvPr/>
        </p:nvSpPr>
        <p:spPr>
          <a:xfrm rot="5400000" flipH="1">
            <a:off x="1581871" y="545851"/>
            <a:ext cx="4094394" cy="41217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1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76DFFB3-8619-BD4F-97FC-0D9241C510F1}"/>
              </a:ext>
            </a:extLst>
          </p:cNvPr>
          <p:cNvSpPr txBox="1">
            <a:spLocks/>
          </p:cNvSpPr>
          <p:nvPr/>
        </p:nvSpPr>
        <p:spPr>
          <a:xfrm>
            <a:off x="753352" y="647087"/>
            <a:ext cx="5097190" cy="1858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A CRITICAL PLAYER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0FF44A-56F7-694A-928B-45991F8688A9}"/>
              </a:ext>
            </a:extLst>
          </p:cNvPr>
          <p:cNvSpPr txBox="1">
            <a:spLocks/>
          </p:cNvSpPr>
          <p:nvPr/>
        </p:nvSpPr>
        <p:spPr>
          <a:xfrm>
            <a:off x="1024164" y="2748734"/>
            <a:ext cx="4373925" cy="37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0" indent="-86360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. . .</a:t>
            </a:r>
          </a:p>
          <a:p>
            <a:pPr marL="920750" indent="-4572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first line of defense</a:t>
            </a:r>
          </a:p>
          <a:p>
            <a:pPr marL="920750" indent="-45720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most contact with team members</a:t>
            </a:r>
          </a:p>
          <a:p>
            <a:pPr marL="0" indent="0">
              <a:buNone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Documentation and performance management can work with you or against you</a:t>
            </a:r>
          </a:p>
        </p:txBody>
      </p:sp>
      <p:pic>
        <p:nvPicPr>
          <p:cNvPr id="22" name="Picture 21" descr="A person in glasses looking at the camera&#10;&#10;Description automatically generated">
            <a:extLst>
              <a:ext uri="{FF2B5EF4-FFF2-40B4-BE49-F238E27FC236}">
                <a16:creationId xmlns:a16="http://schemas.microsoft.com/office/drawing/2014/main" id="{410AD9D4-D489-4C42-AB88-33EF25AFB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"/>
          <a:stretch/>
        </p:blipFill>
        <p:spPr>
          <a:xfrm>
            <a:off x="6096000" y="647087"/>
            <a:ext cx="6111498" cy="4647071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A82FC84-39BD-1E44-A87A-FA923FB5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51DA7-D48C-8C74-3811-B90EB57C1AFC}"/>
              </a:ext>
            </a:extLst>
          </p:cNvPr>
          <p:cNvSpPr/>
          <p:nvPr/>
        </p:nvSpPr>
        <p:spPr>
          <a:xfrm>
            <a:off x="2622770" y="5752758"/>
            <a:ext cx="8775489" cy="786265"/>
          </a:xfrm>
          <a:prstGeom prst="rect">
            <a:avLst/>
          </a:prstGeom>
          <a:solidFill>
            <a:srgbClr val="D0DCEC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BA01F3-34B5-E17A-DB3A-E50368C89D41}"/>
              </a:ext>
            </a:extLst>
          </p:cNvPr>
          <p:cNvSpPr/>
          <p:nvPr/>
        </p:nvSpPr>
        <p:spPr>
          <a:xfrm rot="5400000" flipH="1">
            <a:off x="6086720" y="299428"/>
            <a:ext cx="75696" cy="1141803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CE67E3D-4373-93E0-2787-B9F62C6F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238126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B337C-CBB2-402F-1D9D-F8E793853220}"/>
              </a:ext>
            </a:extLst>
          </p:cNvPr>
          <p:cNvSpPr/>
          <p:nvPr/>
        </p:nvSpPr>
        <p:spPr>
          <a:xfrm>
            <a:off x="-985567" y="1586169"/>
            <a:ext cx="4233409" cy="6057927"/>
          </a:xfrm>
          <a:prstGeom prst="rect">
            <a:avLst/>
          </a:prstGeom>
          <a:solidFill>
            <a:srgbClr val="305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D499495-86B0-0D4C-9B49-2476A24DBBA5}"/>
              </a:ext>
            </a:extLst>
          </p:cNvPr>
          <p:cNvSpPr txBox="1">
            <a:spLocks/>
          </p:cNvSpPr>
          <p:nvPr/>
        </p:nvSpPr>
        <p:spPr>
          <a:xfrm>
            <a:off x="5993326" y="2289449"/>
            <a:ext cx="5395563" cy="367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6463" indent="-457200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463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must be crystal clear.</a:t>
            </a:r>
          </a:p>
          <a:p>
            <a:pPr marL="906463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easier for team members to get the job done if they know exactly what is expected of them.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0D7738C-0903-D043-BE84-9C331AB9228D}"/>
              </a:ext>
            </a:extLst>
          </p:cNvPr>
          <p:cNvSpPr txBox="1">
            <a:spLocks/>
          </p:cNvSpPr>
          <p:nvPr/>
        </p:nvSpPr>
        <p:spPr>
          <a:xfrm>
            <a:off x="6198675" y="619626"/>
            <a:ext cx="5993325" cy="1669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Feedback and Expectations</a:t>
            </a:r>
            <a:endParaRPr 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6B64734-EBE1-1741-A135-A18AA065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0B175-7714-DCA8-EC44-11F628EF794B}"/>
              </a:ext>
            </a:extLst>
          </p:cNvPr>
          <p:cNvSpPr/>
          <p:nvPr/>
        </p:nvSpPr>
        <p:spPr>
          <a:xfrm rot="10800000" flipH="1">
            <a:off x="5506248" y="619626"/>
            <a:ext cx="68929" cy="472542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indoor, sitting, woman, white&#10;&#10;Description automatically generated">
            <a:extLst>
              <a:ext uri="{FF2B5EF4-FFF2-40B4-BE49-F238E27FC236}">
                <a16:creationId xmlns:a16="http://schemas.microsoft.com/office/drawing/2014/main" id="{CF293CA9-3666-B641-BAE7-EA8AFA4D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0" y="-773539"/>
            <a:ext cx="4654276" cy="6870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2C56D0-6A67-D642-D40D-74C7C88FCBC2}"/>
              </a:ext>
            </a:extLst>
          </p:cNvPr>
          <p:cNvSpPr/>
          <p:nvPr/>
        </p:nvSpPr>
        <p:spPr>
          <a:xfrm rot="5400000" flipH="1">
            <a:off x="7078493" y="2945380"/>
            <a:ext cx="830087" cy="77993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84F008AB-8214-F840-0DF8-661C477A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8116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8A8CA3-C5D5-6C65-162C-B3B5B3984426}"/>
              </a:ext>
            </a:extLst>
          </p:cNvPr>
          <p:cNvSpPr/>
          <p:nvPr/>
        </p:nvSpPr>
        <p:spPr>
          <a:xfrm>
            <a:off x="-318117" y="6239817"/>
            <a:ext cx="12582617" cy="1442219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mputer sitting on top of a wooden cutting board&#10;&#10;Description automatically generated">
            <a:extLst>
              <a:ext uri="{FF2B5EF4-FFF2-40B4-BE49-F238E27FC236}">
                <a16:creationId xmlns:a16="http://schemas.microsoft.com/office/drawing/2014/main" id="{78CF5DCA-8575-9048-A05E-64777DEAC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885" y="1444500"/>
            <a:ext cx="5315696" cy="4176618"/>
          </a:xfrm>
          <a:prstGeom prst="rect">
            <a:avLst/>
          </a:prstGeom>
        </p:spPr>
      </p:pic>
      <p:pic>
        <p:nvPicPr>
          <p:cNvPr id="10" name="Picture 9" descr="A person wearing a suit and tie talking on a cell phone&#10;&#10;Description automatically generated">
            <a:extLst>
              <a:ext uri="{FF2B5EF4-FFF2-40B4-BE49-F238E27FC236}">
                <a16:creationId xmlns:a16="http://schemas.microsoft.com/office/drawing/2014/main" id="{CB5C1EF3-7D2D-D14B-93A9-55D87C4C6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912760" y="1444500"/>
            <a:ext cx="5567141" cy="4176618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002F05C0-9831-F64E-9696-CE4A9B62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209" y="1794806"/>
            <a:ext cx="4469926" cy="34727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000" b="1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ACTION (OR INACTION)</a:t>
            </a:r>
          </a:p>
          <a:p>
            <a:pPr algn="ctr"/>
            <a:r>
              <a:rPr lang="en-US" sz="5000" b="1" spc="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BINDING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2C9F0F-8CEA-C141-867B-8EDBBC8E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310CA-7555-12B8-A17C-21504E865607}"/>
              </a:ext>
            </a:extLst>
          </p:cNvPr>
          <p:cNvSpPr/>
          <p:nvPr/>
        </p:nvSpPr>
        <p:spPr>
          <a:xfrm rot="5400000" flipH="1">
            <a:off x="4698175" y="-3639757"/>
            <a:ext cx="67251" cy="967666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E9C3EF-01DD-1A1D-8A6D-5165C10F16C1}"/>
              </a:ext>
            </a:extLst>
          </p:cNvPr>
          <p:cNvSpPr/>
          <p:nvPr/>
        </p:nvSpPr>
        <p:spPr>
          <a:xfrm rot="5400000" flipH="1">
            <a:off x="11332980" y="-940955"/>
            <a:ext cx="587844" cy="37520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679EB-3196-9B0B-1C0C-40CF1094E199}"/>
              </a:ext>
            </a:extLst>
          </p:cNvPr>
          <p:cNvSpPr/>
          <p:nvPr/>
        </p:nvSpPr>
        <p:spPr>
          <a:xfrm rot="5400000" flipH="1">
            <a:off x="4437878" y="-4084813"/>
            <a:ext cx="587842" cy="967665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3849C5-4D9C-9936-D26E-381E0A5464C7}"/>
              </a:ext>
            </a:extLst>
          </p:cNvPr>
          <p:cNvSpPr/>
          <p:nvPr/>
        </p:nvSpPr>
        <p:spPr>
          <a:xfrm rot="5400000" flipH="1">
            <a:off x="11593277" y="-1377936"/>
            <a:ext cx="67251" cy="37520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C04AFB00-76E8-7CCD-4E77-366EA098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617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3E15EF-E695-6549-945A-C39DA1CE9018}"/>
              </a:ext>
            </a:extLst>
          </p:cNvPr>
          <p:cNvSpPr txBox="1">
            <a:spLocks/>
          </p:cNvSpPr>
          <p:nvPr/>
        </p:nvSpPr>
        <p:spPr>
          <a:xfrm>
            <a:off x="599605" y="308759"/>
            <a:ext cx="5191593" cy="2280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Goals and Expectations</a:t>
            </a:r>
            <a:endParaRPr lang="en-US" sz="45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4106799-C351-B64E-BB54-C8F436DE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390803" y="-1386290"/>
            <a:ext cx="7324184" cy="7424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AED944-E5FE-9B46-AA8C-233D424108A2}"/>
              </a:ext>
            </a:extLst>
          </p:cNvPr>
          <p:cNvSpPr txBox="1"/>
          <p:nvPr/>
        </p:nvSpPr>
        <p:spPr>
          <a:xfrm>
            <a:off x="783771" y="2588822"/>
            <a:ext cx="44895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and document job responsibilities</a:t>
            </a:r>
          </a:p>
          <a:p>
            <a:pPr marL="808038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job expectations</a:t>
            </a:r>
          </a:p>
          <a:p>
            <a:pPr marL="808038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familiar with the company’s policies</a:t>
            </a:r>
            <a:endParaRPr lang="en-US" sz="24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6306B7-F074-D744-B16E-7AFBE3B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B08CE-C146-83E4-565D-B1B22717CAF9}"/>
              </a:ext>
            </a:extLst>
          </p:cNvPr>
          <p:cNvSpPr/>
          <p:nvPr/>
        </p:nvSpPr>
        <p:spPr>
          <a:xfrm rot="16200000" flipH="1">
            <a:off x="2800722" y="2709615"/>
            <a:ext cx="6318819" cy="33786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AADCE36B-BBE2-3082-E327-73E6AAA0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05299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C0A5E63-F9CF-C443-A57D-17ABA16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438" y="849958"/>
            <a:ext cx="4740674" cy="2070539"/>
          </a:xfrm>
        </p:spPr>
        <p:txBody>
          <a:bodyPr>
            <a:noAutofit/>
          </a:bodyPr>
          <a:lstStyle/>
          <a:p>
            <a:r>
              <a:rPr lang="en-US" sz="5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On-Going Feedback Tips</a:t>
            </a:r>
            <a:endParaRPr lang="en-US" sz="5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208BCC-D16B-A54F-AE19-8C372D1E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680" y="2910212"/>
            <a:ext cx="5119594" cy="3914698"/>
          </a:xfrm>
        </p:spPr>
        <p:txBody>
          <a:bodyPr>
            <a:noAutofit/>
          </a:bodyPr>
          <a:lstStyle/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focus on the behaviors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action you are taking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impact of the actions or behaviors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employee in discussion of alternative behaviors to get the outcome</a:t>
            </a:r>
          </a:p>
          <a:p>
            <a:pPr marL="922337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understanding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A8B4968-56BF-7C4A-87B5-F64299A2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742" y="6459785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CF3F185D-D5EC-C748-87C4-13F01D642E0E}"/>
              </a:ext>
            </a:extLst>
          </p:cNvPr>
          <p:cNvSpPr txBox="1">
            <a:spLocks/>
          </p:cNvSpPr>
          <p:nvPr/>
        </p:nvSpPr>
        <p:spPr>
          <a:xfrm>
            <a:off x="11398259" y="6277222"/>
            <a:ext cx="60274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E23759-91C9-6947-B3E0-642169CBF645}"/>
              </a:ext>
            </a:extLst>
          </p:cNvPr>
          <p:cNvSpPr txBox="1">
            <a:spLocks/>
          </p:cNvSpPr>
          <p:nvPr/>
        </p:nvSpPr>
        <p:spPr>
          <a:xfrm>
            <a:off x="587914" y="2362524"/>
            <a:ext cx="3268978" cy="1348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rgbClr val="445B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445B7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D4869-D661-06DF-DF94-731C3C28454A}"/>
              </a:ext>
            </a:extLst>
          </p:cNvPr>
          <p:cNvSpPr/>
          <p:nvPr/>
        </p:nvSpPr>
        <p:spPr>
          <a:xfrm>
            <a:off x="-2106224" y="1885228"/>
            <a:ext cx="7454097" cy="43162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71B2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8BF2A-FBB9-A862-2B4C-9C56C1B9B02F}"/>
              </a:ext>
            </a:extLst>
          </p:cNvPr>
          <p:cNvSpPr/>
          <p:nvPr/>
        </p:nvSpPr>
        <p:spPr>
          <a:xfrm rot="5400000" flipH="1">
            <a:off x="1671710" y="-1976570"/>
            <a:ext cx="1362710" cy="598961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75E844-F4F4-25D0-EBBD-E1BA15AA89F7}"/>
              </a:ext>
            </a:extLst>
          </p:cNvPr>
          <p:cNvSpPr/>
          <p:nvPr/>
        </p:nvSpPr>
        <p:spPr>
          <a:xfrm rot="10800000" flipH="1">
            <a:off x="5494510" y="336883"/>
            <a:ext cx="6994269" cy="8422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8337E0-6ED7-484D-80D7-D284449D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28" y="656520"/>
            <a:ext cx="4517681" cy="5070929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87F2C638-1DED-39EA-05EA-CAD6DFF8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38394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7DD61A-1BF1-0348-BDDD-44DA4FA7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783" y="2792049"/>
            <a:ext cx="5798685" cy="3670180"/>
          </a:xfrm>
        </p:spPr>
        <p:txBody>
          <a:bodyPr>
            <a:normAutofit/>
          </a:bodyPr>
          <a:lstStyle/>
          <a:p>
            <a:pPr marL="465137" indent="0">
              <a:spcBef>
                <a:spcPts val="1800"/>
              </a:spcBef>
              <a:buClr>
                <a:schemeClr val="accent2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7" indent="0">
              <a:spcBef>
                <a:spcPts val="1800"/>
              </a:spcBef>
              <a:buClr>
                <a:schemeClr val="accent2"/>
              </a:buClr>
              <a:buNone/>
            </a:pPr>
            <a:r>
              <a:rPr lang="en-US" sz="2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it look like?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  <a:p>
            <a:pPr marL="922337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608CF7-3591-DF40-A593-3EF7BBCF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8259" y="6277222"/>
            <a:ext cx="6027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448383F-A80B-42EE-AF2A-9BC947A43F02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B9F42C-B2C2-2B47-B5D2-BFBF9F20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315" y="998435"/>
            <a:ext cx="6467167" cy="2471738"/>
          </a:xfrm>
        </p:spPr>
        <p:txBody>
          <a:bodyPr>
            <a:normAutofit/>
          </a:bodyPr>
          <a:lstStyle/>
          <a:p>
            <a: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</a:t>
            </a:r>
            <a:b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BEGIN?</a:t>
            </a:r>
            <a:endParaRPr lang="en-US" sz="5000" spc="300" dirty="0"/>
          </a:p>
        </p:txBody>
      </p:sp>
      <p:pic>
        <p:nvPicPr>
          <p:cNvPr id="2" name="Picture 1" descr="A long bridge over a river in a city&#10;&#10;Description automatically generated">
            <a:extLst>
              <a:ext uri="{FF2B5EF4-FFF2-40B4-BE49-F238E27FC236}">
                <a16:creationId xmlns:a16="http://schemas.microsoft.com/office/drawing/2014/main" id="{C69156CF-DCD8-2EEF-10FD-9D03B3D9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532" y="962231"/>
            <a:ext cx="6114218" cy="5015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D9705B-8AB9-7B00-0557-83DC902246F2}"/>
              </a:ext>
            </a:extLst>
          </p:cNvPr>
          <p:cNvSpPr/>
          <p:nvPr/>
        </p:nvSpPr>
        <p:spPr>
          <a:xfrm rot="5400000" flipH="1">
            <a:off x="3112503" y="-1777378"/>
            <a:ext cx="886993" cy="508000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E81BA0-4DC9-36C2-16D6-BC6B26989442}"/>
              </a:ext>
            </a:extLst>
          </p:cNvPr>
          <p:cNvSpPr/>
          <p:nvPr/>
        </p:nvSpPr>
        <p:spPr>
          <a:xfrm rot="10800000" flipH="1">
            <a:off x="3556000" y="480775"/>
            <a:ext cx="6994269" cy="8422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3D67866-6EC8-EE23-E5C2-1F73C0A8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62" y="6350668"/>
            <a:ext cx="31417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2025 Roe Law Group, PLLC</a:t>
            </a:r>
          </a:p>
        </p:txBody>
      </p:sp>
    </p:spTree>
    <p:extLst>
      <p:ext uri="{BB962C8B-B14F-4D97-AF65-F5344CB8AC3E}">
        <p14:creationId xmlns:p14="http://schemas.microsoft.com/office/powerpoint/2010/main" val="186011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581</Words>
  <Application>Microsoft Office PowerPoint</Application>
  <PresentationFormat>Widescreen</PresentationFormat>
  <Paragraphs>116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 Documenting Performance: The Good and the Not-So-Good</vt:lpstr>
      <vt:lpstr>Overview: Effective PM</vt:lpstr>
      <vt:lpstr>Key Components of PM</vt:lpstr>
      <vt:lpstr>PowerPoint Presentation</vt:lpstr>
      <vt:lpstr>PowerPoint Presentation</vt:lpstr>
      <vt:lpstr>YOUR ACTION (OR INACTION) IS BINDING</vt:lpstr>
      <vt:lpstr>PowerPoint Presentation</vt:lpstr>
      <vt:lpstr>On-Going Feedback Tips</vt:lpstr>
      <vt:lpstr>WHERE DO  YOU BEGIN?</vt:lpstr>
      <vt:lpstr>What’s the Purpose of the Annual Review?</vt:lpstr>
      <vt:lpstr>PowerPoint Presentation</vt:lpstr>
      <vt:lpstr>PowerPoint Presentation</vt:lpstr>
      <vt:lpstr>10 Ways to  Avoid Liability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RLG Training - Effective Management of Employee Performance</dc:title>
  <dc:creator>Christina Schreiner</dc:creator>
  <cp:lastModifiedBy>Becky Lemon</cp:lastModifiedBy>
  <cp:revision>8</cp:revision>
  <dcterms:created xsi:type="dcterms:W3CDTF">2024-02-05T19:18:05Z</dcterms:created>
  <dcterms:modified xsi:type="dcterms:W3CDTF">2025-12-09T16:39:28Z</dcterms:modified>
</cp:coreProperties>
</file>