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15"/>
  </p:notesMasterIdLst>
  <p:sldIdLst>
    <p:sldId id="256" r:id="rId2"/>
    <p:sldId id="265" r:id="rId3"/>
    <p:sldId id="326" r:id="rId4"/>
    <p:sldId id="299" r:id="rId5"/>
    <p:sldId id="315" r:id="rId6"/>
    <p:sldId id="306" r:id="rId7"/>
    <p:sldId id="300" r:id="rId8"/>
    <p:sldId id="320" r:id="rId9"/>
    <p:sldId id="319" r:id="rId10"/>
    <p:sldId id="313" r:id="rId11"/>
    <p:sldId id="305" r:id="rId12"/>
    <p:sldId id="322" r:id="rId13"/>
    <p:sldId id="33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47F"/>
    <a:srgbClr val="4A2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30" autoAdjust="0"/>
    <p:restoredTop sz="94660"/>
  </p:normalViewPr>
  <p:slideViewPr>
    <p:cSldViewPr snapToGrid="0">
      <p:cViewPr varScale="1">
        <p:scale>
          <a:sx n="100" d="100"/>
          <a:sy n="100" d="100"/>
        </p:scale>
        <p:origin x="150" y="2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aylor" userId="bfa64640-7903-41bd-9e89-41f849bc830b" providerId="ADAL" clId="{673CE082-348A-4692-86B0-111BAE418503}"/>
    <pc:docChg chg="undo custSel modSld">
      <pc:chgData name="Brian Taylor" userId="bfa64640-7903-41bd-9e89-41f849bc830b" providerId="ADAL" clId="{673CE082-348A-4692-86B0-111BAE418503}" dt="2025-04-09T18:33:31.314" v="101" actId="1076"/>
      <pc:docMkLst>
        <pc:docMk/>
      </pc:docMkLst>
      <pc:sldChg chg="modSp mod">
        <pc:chgData name="Brian Taylor" userId="bfa64640-7903-41bd-9e89-41f849bc830b" providerId="ADAL" clId="{673CE082-348A-4692-86B0-111BAE418503}" dt="2025-04-09T18:30:10.315" v="33" actId="255"/>
        <pc:sldMkLst>
          <pc:docMk/>
          <pc:sldMk cId="2933220505" sldId="256"/>
        </pc:sldMkLst>
        <pc:spChg chg="mod">
          <ac:chgData name="Brian Taylor" userId="bfa64640-7903-41bd-9e89-41f849bc830b" providerId="ADAL" clId="{673CE082-348A-4692-86B0-111BAE418503}" dt="2025-04-09T18:30:10.315" v="33" actId="255"/>
          <ac:spMkLst>
            <pc:docMk/>
            <pc:sldMk cId="2933220505" sldId="256"/>
            <ac:spMk id="5" creationId="{B5CF27F3-D4D3-F3EA-5FAC-F080A69DDA75}"/>
          </ac:spMkLst>
        </pc:spChg>
        <pc:spChg chg="mod">
          <ac:chgData name="Brian Taylor" userId="bfa64640-7903-41bd-9e89-41f849bc830b" providerId="ADAL" clId="{673CE082-348A-4692-86B0-111BAE418503}" dt="2025-04-09T18:29:59.482" v="32" actId="20577"/>
          <ac:spMkLst>
            <pc:docMk/>
            <pc:sldMk cId="2933220505" sldId="256"/>
            <ac:spMk id="17" creationId="{22C300E6-E27C-DA43-B489-742A3083C719}"/>
          </ac:spMkLst>
        </pc:spChg>
      </pc:sldChg>
      <pc:sldChg chg="modSp mod">
        <pc:chgData name="Brian Taylor" userId="bfa64640-7903-41bd-9e89-41f849bc830b" providerId="ADAL" clId="{673CE082-348A-4692-86B0-111BAE418503}" dt="2025-04-09T18:33:31.314" v="101" actId="1076"/>
        <pc:sldMkLst>
          <pc:docMk/>
          <pc:sldMk cId="2017321933" sldId="332"/>
        </pc:sldMkLst>
        <pc:spChg chg="mod">
          <ac:chgData name="Brian Taylor" userId="bfa64640-7903-41bd-9e89-41f849bc830b" providerId="ADAL" clId="{673CE082-348A-4692-86B0-111BAE418503}" dt="2025-04-09T18:33:21.360" v="100" actId="1035"/>
          <ac:spMkLst>
            <pc:docMk/>
            <pc:sldMk cId="2017321933" sldId="332"/>
            <ac:spMk id="10" creationId="{8902F84A-7E73-1341-9D59-45D31A410000}"/>
          </ac:spMkLst>
        </pc:spChg>
        <pc:picChg chg="mod">
          <ac:chgData name="Brian Taylor" userId="bfa64640-7903-41bd-9e89-41f849bc830b" providerId="ADAL" clId="{673CE082-348A-4692-86B0-111BAE418503}" dt="2025-04-09T18:33:31.314" v="101" actId="1076"/>
          <ac:picMkLst>
            <pc:docMk/>
            <pc:sldMk cId="2017321933" sldId="332"/>
            <ac:picMk id="2" creationId="{EB1DE8F1-0BFE-EEB0-1C82-D8E4AEADC3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960652EA-95AD-4D33-B0EF-3ABD772A6E49}" type="datetimeFigureOut">
              <a:rPr lang="en-US" smtClean="0"/>
              <a:t>9/18/2025</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79A19491-0C46-4AB5-B2B9-C05D2AE48AD5}" type="slidenum">
              <a:rPr lang="en-US" smtClean="0"/>
              <a:t>‹#›</a:t>
            </a:fld>
            <a:endParaRPr lang="en-US" dirty="0"/>
          </a:p>
        </p:txBody>
      </p:sp>
    </p:spTree>
    <p:extLst>
      <p:ext uri="{BB962C8B-B14F-4D97-AF65-F5344CB8AC3E}">
        <p14:creationId xmlns:p14="http://schemas.microsoft.com/office/powerpoint/2010/main" val="72417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19491-0C46-4AB5-B2B9-C05D2AE48AD5}" type="slidenum">
              <a:rPr lang="en-US" smtClean="0"/>
              <a:t>1</a:t>
            </a:fld>
            <a:endParaRPr lang="en-US" dirty="0"/>
          </a:p>
        </p:txBody>
      </p:sp>
    </p:spTree>
    <p:extLst>
      <p:ext uri="{BB962C8B-B14F-4D97-AF65-F5344CB8AC3E}">
        <p14:creationId xmlns:p14="http://schemas.microsoft.com/office/powerpoint/2010/main" val="26440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A1F7-ECA8-A040-B3BC-767BB9F3E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5D121-AD87-CD4D-8EC0-607AC028E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710EE-7A8E-524C-8422-BCD3041E643A}"/>
              </a:ext>
            </a:extLst>
          </p:cNvPr>
          <p:cNvSpPr>
            <a:spLocks noGrp="1"/>
          </p:cNvSpPr>
          <p:nvPr>
            <p:ph type="dt" sz="half" idx="10"/>
          </p:nvPr>
        </p:nvSpPr>
        <p:spPr/>
        <p:txBody>
          <a:bodyPr/>
          <a:lstStyle/>
          <a:p>
            <a:fld id="{8E896166-481A-492F-9CDC-CA342DE46B63}" type="datetime1">
              <a:rPr lang="en-US" smtClean="0"/>
              <a:t>9/18/2025</a:t>
            </a:fld>
            <a:endParaRPr lang="en-US" dirty="0"/>
          </a:p>
        </p:txBody>
      </p:sp>
      <p:sp>
        <p:nvSpPr>
          <p:cNvPr id="5" name="Footer Placeholder 4">
            <a:extLst>
              <a:ext uri="{FF2B5EF4-FFF2-40B4-BE49-F238E27FC236}">
                <a16:creationId xmlns:a16="http://schemas.microsoft.com/office/drawing/2014/main" id="{8C846230-54C3-1246-899E-E38F23F37E97}"/>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AC9EE78A-82B0-DB46-AC04-EF54D8D2F2C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71545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47CD-AC75-4241-9B0F-1983FC78C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82857-5A49-1448-BF40-6276C52E6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1371-14F0-094F-A79E-917F27192C1F}"/>
              </a:ext>
            </a:extLst>
          </p:cNvPr>
          <p:cNvSpPr>
            <a:spLocks noGrp="1"/>
          </p:cNvSpPr>
          <p:nvPr>
            <p:ph type="dt" sz="half" idx="10"/>
          </p:nvPr>
        </p:nvSpPr>
        <p:spPr/>
        <p:txBody>
          <a:bodyPr/>
          <a:lstStyle/>
          <a:p>
            <a:fld id="{432B5AFF-5BA0-4657-BA0A-DDA74D35621F}" type="datetime1">
              <a:rPr lang="en-US" smtClean="0"/>
              <a:t>9/18/2025</a:t>
            </a:fld>
            <a:endParaRPr lang="en-US" dirty="0"/>
          </a:p>
        </p:txBody>
      </p:sp>
      <p:sp>
        <p:nvSpPr>
          <p:cNvPr id="5" name="Footer Placeholder 4">
            <a:extLst>
              <a:ext uri="{FF2B5EF4-FFF2-40B4-BE49-F238E27FC236}">
                <a16:creationId xmlns:a16="http://schemas.microsoft.com/office/drawing/2014/main" id="{247FABAB-E26C-364E-A322-D6E5FB3360CB}"/>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1F0FC98E-04A7-BB4A-815C-50382C2CB052}"/>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3087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F250B-DC68-5246-B6EF-D676795540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16A49-35DF-F040-97C9-02433289A1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C9917-009E-DB45-AD1B-11A73D287BC1}"/>
              </a:ext>
            </a:extLst>
          </p:cNvPr>
          <p:cNvSpPr>
            <a:spLocks noGrp="1"/>
          </p:cNvSpPr>
          <p:nvPr>
            <p:ph type="dt" sz="half" idx="10"/>
          </p:nvPr>
        </p:nvSpPr>
        <p:spPr/>
        <p:txBody>
          <a:bodyPr/>
          <a:lstStyle/>
          <a:p>
            <a:fld id="{D81E953E-F096-47BB-BAEB-D9DE6FC7B5F7}" type="datetime1">
              <a:rPr lang="en-US" smtClean="0"/>
              <a:t>9/18/2025</a:t>
            </a:fld>
            <a:endParaRPr lang="en-US" dirty="0"/>
          </a:p>
        </p:txBody>
      </p:sp>
      <p:sp>
        <p:nvSpPr>
          <p:cNvPr id="5" name="Footer Placeholder 4">
            <a:extLst>
              <a:ext uri="{FF2B5EF4-FFF2-40B4-BE49-F238E27FC236}">
                <a16:creationId xmlns:a16="http://schemas.microsoft.com/office/drawing/2014/main" id="{2263BB67-BA94-0247-8679-A6663738877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3F5AFBF-F366-4A46-BD59-E919196034C9}"/>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1957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38A2-47E3-7B4E-BB15-63559C609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97B2D-7770-EB4F-A550-665FD3A33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C64C0-5870-6A46-8F0C-9D05B4294234}"/>
              </a:ext>
            </a:extLst>
          </p:cNvPr>
          <p:cNvSpPr>
            <a:spLocks noGrp="1"/>
          </p:cNvSpPr>
          <p:nvPr>
            <p:ph type="dt" sz="half" idx="10"/>
          </p:nvPr>
        </p:nvSpPr>
        <p:spPr/>
        <p:txBody>
          <a:bodyPr/>
          <a:lstStyle/>
          <a:p>
            <a:fld id="{96AAEB58-77F6-40A5-9AA0-48FA4E97A0D2}" type="datetime1">
              <a:rPr lang="en-US" smtClean="0"/>
              <a:t>9/18/2025</a:t>
            </a:fld>
            <a:endParaRPr lang="en-US" dirty="0"/>
          </a:p>
        </p:txBody>
      </p:sp>
      <p:sp>
        <p:nvSpPr>
          <p:cNvPr id="5" name="Footer Placeholder 4">
            <a:extLst>
              <a:ext uri="{FF2B5EF4-FFF2-40B4-BE49-F238E27FC236}">
                <a16:creationId xmlns:a16="http://schemas.microsoft.com/office/drawing/2014/main" id="{9CD9904A-15B5-9E41-8FA9-D40BE8C49D4E}"/>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7402E93F-B2A9-8E43-A4A8-5B0B7215AA91}"/>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1476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5320-7145-D248-A911-1D778F403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7212F2-1A15-9745-B8F4-31EFB1132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BEB0D-B947-9F4C-AC1C-5B3CF7D9679D}"/>
              </a:ext>
            </a:extLst>
          </p:cNvPr>
          <p:cNvSpPr>
            <a:spLocks noGrp="1"/>
          </p:cNvSpPr>
          <p:nvPr>
            <p:ph type="dt" sz="half" idx="10"/>
          </p:nvPr>
        </p:nvSpPr>
        <p:spPr/>
        <p:txBody>
          <a:bodyPr/>
          <a:lstStyle/>
          <a:p>
            <a:fld id="{C68B2E71-AECD-4FAC-B7C7-89AE6C90C970}" type="datetime1">
              <a:rPr lang="en-US" smtClean="0"/>
              <a:t>9/18/2025</a:t>
            </a:fld>
            <a:endParaRPr lang="en-US" dirty="0"/>
          </a:p>
        </p:txBody>
      </p:sp>
      <p:sp>
        <p:nvSpPr>
          <p:cNvPr id="5" name="Footer Placeholder 4">
            <a:extLst>
              <a:ext uri="{FF2B5EF4-FFF2-40B4-BE49-F238E27FC236}">
                <a16:creationId xmlns:a16="http://schemas.microsoft.com/office/drawing/2014/main" id="{F113DAA9-960D-7E41-BA19-DF5F9C7A2126}"/>
              </a:ext>
            </a:extLst>
          </p:cNvPr>
          <p:cNvSpPr>
            <a:spLocks noGrp="1"/>
          </p:cNvSpPr>
          <p:nvPr>
            <p:ph type="ftr" sz="quarter" idx="11"/>
          </p:nvPr>
        </p:nvSpPr>
        <p:spPr/>
        <p:txBody>
          <a:body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55D95924-3F51-F84C-A45A-A37E7D9F265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2518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692F-D0B7-F14C-AD49-E85B667E8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0F03C-676A-E14D-8992-5336A3A1D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CAC16-FC75-914E-93D4-D93E9891D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9CF3E-8D52-254B-BC6F-029E15C5FA65}"/>
              </a:ext>
            </a:extLst>
          </p:cNvPr>
          <p:cNvSpPr>
            <a:spLocks noGrp="1"/>
          </p:cNvSpPr>
          <p:nvPr>
            <p:ph type="dt" sz="half" idx="10"/>
          </p:nvPr>
        </p:nvSpPr>
        <p:spPr/>
        <p:txBody>
          <a:bodyPr/>
          <a:lstStyle/>
          <a:p>
            <a:fld id="{D735EEED-D17C-49B8-846A-49E5DEAB120B}" type="datetime1">
              <a:rPr lang="en-US" smtClean="0"/>
              <a:t>9/18/2025</a:t>
            </a:fld>
            <a:endParaRPr lang="en-US" dirty="0"/>
          </a:p>
        </p:txBody>
      </p:sp>
      <p:sp>
        <p:nvSpPr>
          <p:cNvPr id="6" name="Footer Placeholder 5">
            <a:extLst>
              <a:ext uri="{FF2B5EF4-FFF2-40B4-BE49-F238E27FC236}">
                <a16:creationId xmlns:a16="http://schemas.microsoft.com/office/drawing/2014/main" id="{36920FD8-5B85-2343-BF14-15BC0D4288D7}"/>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DF52AEB5-7AD9-A444-A40B-1AB8F61723BF}"/>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74277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D8F4-E8CD-FB42-9A08-2D934C7A4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D57AA-AD46-4F4B-9D2D-D5EB4649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233F4-D4D1-6842-A2BA-CFE3DBE51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EC969-18AB-AA4B-BE1B-A88CE8AD4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2D0BA-C516-5942-ACDF-790C16BC0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B7DF1-6F56-7B4F-8AB9-A041BD9DF8A8}"/>
              </a:ext>
            </a:extLst>
          </p:cNvPr>
          <p:cNvSpPr>
            <a:spLocks noGrp="1"/>
          </p:cNvSpPr>
          <p:nvPr>
            <p:ph type="dt" sz="half" idx="10"/>
          </p:nvPr>
        </p:nvSpPr>
        <p:spPr/>
        <p:txBody>
          <a:bodyPr/>
          <a:lstStyle/>
          <a:p>
            <a:fld id="{B8028DEA-F3D2-4111-895D-41A04238C348}" type="datetime1">
              <a:rPr lang="en-US" smtClean="0"/>
              <a:t>9/18/2025</a:t>
            </a:fld>
            <a:endParaRPr lang="en-US" dirty="0"/>
          </a:p>
        </p:txBody>
      </p:sp>
      <p:sp>
        <p:nvSpPr>
          <p:cNvPr id="8" name="Footer Placeholder 7">
            <a:extLst>
              <a:ext uri="{FF2B5EF4-FFF2-40B4-BE49-F238E27FC236}">
                <a16:creationId xmlns:a16="http://schemas.microsoft.com/office/drawing/2014/main" id="{5C28E7FD-C414-2740-938B-E46BCF516C8B}"/>
              </a:ext>
            </a:extLst>
          </p:cNvPr>
          <p:cNvSpPr>
            <a:spLocks noGrp="1"/>
          </p:cNvSpPr>
          <p:nvPr>
            <p:ph type="ftr" sz="quarter" idx="11"/>
          </p:nvPr>
        </p:nvSpPr>
        <p:spPr/>
        <p:txBody>
          <a:bodyPr/>
          <a:lstStyle/>
          <a:p>
            <a:r>
              <a:rPr lang="en-US"/>
              <a:t>© 2018 Roe Law Group, PLLC</a:t>
            </a:r>
            <a:endParaRPr lang="en-US" dirty="0"/>
          </a:p>
        </p:txBody>
      </p:sp>
      <p:sp>
        <p:nvSpPr>
          <p:cNvPr id="9" name="Slide Number Placeholder 8">
            <a:extLst>
              <a:ext uri="{FF2B5EF4-FFF2-40B4-BE49-F238E27FC236}">
                <a16:creationId xmlns:a16="http://schemas.microsoft.com/office/drawing/2014/main" id="{6B13387D-8041-F649-AAC3-482D96AAA80E}"/>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61238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2B12-4EDA-8046-ACFE-5783E6A0E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BE2DC-17CD-E74B-A822-6973B01979FA}"/>
              </a:ext>
            </a:extLst>
          </p:cNvPr>
          <p:cNvSpPr>
            <a:spLocks noGrp="1"/>
          </p:cNvSpPr>
          <p:nvPr>
            <p:ph type="dt" sz="half" idx="10"/>
          </p:nvPr>
        </p:nvSpPr>
        <p:spPr/>
        <p:txBody>
          <a:bodyPr/>
          <a:lstStyle/>
          <a:p>
            <a:fld id="{A29599A5-8466-4702-B729-2608322738F8}" type="datetime1">
              <a:rPr lang="en-US" smtClean="0"/>
              <a:t>9/18/2025</a:t>
            </a:fld>
            <a:endParaRPr lang="en-US" dirty="0"/>
          </a:p>
        </p:txBody>
      </p:sp>
      <p:sp>
        <p:nvSpPr>
          <p:cNvPr id="4" name="Footer Placeholder 3">
            <a:extLst>
              <a:ext uri="{FF2B5EF4-FFF2-40B4-BE49-F238E27FC236}">
                <a16:creationId xmlns:a16="http://schemas.microsoft.com/office/drawing/2014/main" id="{6C05F793-D115-B14A-BF34-1D20F5410672}"/>
              </a:ext>
            </a:extLst>
          </p:cNvPr>
          <p:cNvSpPr>
            <a:spLocks noGrp="1"/>
          </p:cNvSpPr>
          <p:nvPr>
            <p:ph type="ftr" sz="quarter" idx="11"/>
          </p:nvPr>
        </p:nvSpPr>
        <p:spPr/>
        <p:txBody>
          <a:bodyPr/>
          <a:lstStyle/>
          <a:p>
            <a:r>
              <a:rPr lang="en-US"/>
              <a:t>© 2018 Roe Law Group, PLLC</a:t>
            </a:r>
            <a:endParaRPr lang="en-US" dirty="0"/>
          </a:p>
        </p:txBody>
      </p:sp>
      <p:sp>
        <p:nvSpPr>
          <p:cNvPr id="5" name="Slide Number Placeholder 4">
            <a:extLst>
              <a:ext uri="{FF2B5EF4-FFF2-40B4-BE49-F238E27FC236}">
                <a16:creationId xmlns:a16="http://schemas.microsoft.com/office/drawing/2014/main" id="{1BC1B0B8-B67C-494C-AA6A-9DFC8F68CCC7}"/>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26617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A759-9547-3C48-AB59-075163A68F5D}"/>
              </a:ext>
            </a:extLst>
          </p:cNvPr>
          <p:cNvSpPr>
            <a:spLocks noGrp="1"/>
          </p:cNvSpPr>
          <p:nvPr>
            <p:ph type="dt" sz="half" idx="10"/>
          </p:nvPr>
        </p:nvSpPr>
        <p:spPr/>
        <p:txBody>
          <a:bodyPr/>
          <a:lstStyle/>
          <a:p>
            <a:fld id="{662BD3C6-C552-48D6-9CAF-9D71184A9E4A}" type="datetime1">
              <a:rPr lang="en-US" smtClean="0"/>
              <a:t>9/18/2025</a:t>
            </a:fld>
            <a:endParaRPr lang="en-US" dirty="0"/>
          </a:p>
        </p:txBody>
      </p:sp>
      <p:sp>
        <p:nvSpPr>
          <p:cNvPr id="3" name="Footer Placeholder 2">
            <a:extLst>
              <a:ext uri="{FF2B5EF4-FFF2-40B4-BE49-F238E27FC236}">
                <a16:creationId xmlns:a16="http://schemas.microsoft.com/office/drawing/2014/main" id="{019CACC8-3870-3743-9F66-016E39D8A5D7}"/>
              </a:ext>
            </a:extLst>
          </p:cNvPr>
          <p:cNvSpPr>
            <a:spLocks noGrp="1"/>
          </p:cNvSpPr>
          <p:nvPr>
            <p:ph type="ftr" sz="quarter" idx="11"/>
          </p:nvPr>
        </p:nvSpPr>
        <p:spPr/>
        <p:txBody>
          <a:bodyPr/>
          <a:lstStyle/>
          <a:p>
            <a:r>
              <a:rPr lang="en-US"/>
              <a:t>© 2018 Roe Law Group, PLLC</a:t>
            </a:r>
            <a:endParaRPr lang="en-US" dirty="0"/>
          </a:p>
        </p:txBody>
      </p:sp>
      <p:sp>
        <p:nvSpPr>
          <p:cNvPr id="4" name="Slide Number Placeholder 3">
            <a:extLst>
              <a:ext uri="{FF2B5EF4-FFF2-40B4-BE49-F238E27FC236}">
                <a16:creationId xmlns:a16="http://schemas.microsoft.com/office/drawing/2014/main" id="{465037C3-9AB6-9C43-B013-0C162BD1A0D0}"/>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300517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606A-55F3-5F4A-BADE-6CA592AD2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718C18-5C4B-4349-AB5D-D6EE4096A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1D67D-0B3C-A344-A417-5D9AE767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DC621-0A41-7448-B86B-843D9B63851E}"/>
              </a:ext>
            </a:extLst>
          </p:cNvPr>
          <p:cNvSpPr>
            <a:spLocks noGrp="1"/>
          </p:cNvSpPr>
          <p:nvPr>
            <p:ph type="dt" sz="half" idx="10"/>
          </p:nvPr>
        </p:nvSpPr>
        <p:spPr/>
        <p:txBody>
          <a:bodyPr/>
          <a:lstStyle/>
          <a:p>
            <a:fld id="{87AC3917-7F74-461D-84D9-F08FE6C53F42}" type="datetime1">
              <a:rPr lang="en-US" smtClean="0"/>
              <a:t>9/18/2025</a:t>
            </a:fld>
            <a:endParaRPr lang="en-US" dirty="0"/>
          </a:p>
        </p:txBody>
      </p:sp>
      <p:sp>
        <p:nvSpPr>
          <p:cNvPr id="6" name="Footer Placeholder 5">
            <a:extLst>
              <a:ext uri="{FF2B5EF4-FFF2-40B4-BE49-F238E27FC236}">
                <a16:creationId xmlns:a16="http://schemas.microsoft.com/office/drawing/2014/main" id="{AA205687-BBF6-A844-ACF1-2474BFDA3D3D}"/>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7E6C4A77-200D-C84A-9D6F-5AB7B9B99A25}"/>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030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B856-6C40-3544-BBF8-11A695E35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27FC4-064D-2F45-9FAA-1A78EA18FA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EF8C4-219B-7947-A39B-FACE141DE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BBE4F-00AC-BF46-8440-0AB9DEBFD81C}"/>
              </a:ext>
            </a:extLst>
          </p:cNvPr>
          <p:cNvSpPr>
            <a:spLocks noGrp="1"/>
          </p:cNvSpPr>
          <p:nvPr>
            <p:ph type="dt" sz="half" idx="10"/>
          </p:nvPr>
        </p:nvSpPr>
        <p:spPr/>
        <p:txBody>
          <a:bodyPr/>
          <a:lstStyle/>
          <a:p>
            <a:fld id="{4669140F-F1B0-4D31-968F-A608BFC21953}" type="datetime1">
              <a:rPr lang="en-US" smtClean="0"/>
              <a:t>9/18/2025</a:t>
            </a:fld>
            <a:endParaRPr lang="en-US" dirty="0"/>
          </a:p>
        </p:txBody>
      </p:sp>
      <p:sp>
        <p:nvSpPr>
          <p:cNvPr id="6" name="Footer Placeholder 5">
            <a:extLst>
              <a:ext uri="{FF2B5EF4-FFF2-40B4-BE49-F238E27FC236}">
                <a16:creationId xmlns:a16="http://schemas.microsoft.com/office/drawing/2014/main" id="{EE65D293-BF6F-B04E-BB01-59DACA238BAB}"/>
              </a:ext>
            </a:extLst>
          </p:cNvPr>
          <p:cNvSpPr>
            <a:spLocks noGrp="1"/>
          </p:cNvSpPr>
          <p:nvPr>
            <p:ph type="ftr" sz="quarter" idx="11"/>
          </p:nvPr>
        </p:nvSpPr>
        <p:spPr/>
        <p:txBody>
          <a:bodyPr/>
          <a:lstStyle/>
          <a:p>
            <a:r>
              <a:rPr lang="en-US"/>
              <a:t>© 2018 Roe Law Group, PLLC</a:t>
            </a:r>
            <a:endParaRPr lang="en-US" dirty="0"/>
          </a:p>
        </p:txBody>
      </p:sp>
      <p:sp>
        <p:nvSpPr>
          <p:cNvPr id="7" name="Slide Number Placeholder 6">
            <a:extLst>
              <a:ext uri="{FF2B5EF4-FFF2-40B4-BE49-F238E27FC236}">
                <a16:creationId xmlns:a16="http://schemas.microsoft.com/office/drawing/2014/main" id="{FFD8D37E-0F71-CC49-8F91-221F2E8E3B38}"/>
              </a:ext>
            </a:extLst>
          </p:cNvPr>
          <p:cNvSpPr>
            <a:spLocks noGrp="1"/>
          </p:cNvSpPr>
          <p:nvPr>
            <p:ph type="sldNum" sz="quarter" idx="12"/>
          </p:nvPr>
        </p:nvSpPr>
        <p:spPr/>
        <p:txBody>
          <a:bodyPr/>
          <a:lstStyle/>
          <a:p>
            <a:fld id="{7448383F-A80B-42EE-AF2A-9BC947A43F02}" type="slidenum">
              <a:rPr lang="en-US" smtClean="0"/>
              <a:t>‹#›</a:t>
            </a:fld>
            <a:endParaRPr lang="en-US" dirty="0"/>
          </a:p>
        </p:txBody>
      </p:sp>
    </p:spTree>
    <p:extLst>
      <p:ext uri="{BB962C8B-B14F-4D97-AF65-F5344CB8AC3E}">
        <p14:creationId xmlns:p14="http://schemas.microsoft.com/office/powerpoint/2010/main" val="176879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E4113-299B-9944-BD80-1FE1B5D44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2B59E-A85A-364E-9C01-40993131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D606D-F281-7A4E-AEA8-6B9226ECC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7E606-A616-44F6-9836-5E033E92C872}" type="datetime1">
              <a:rPr lang="en-US" smtClean="0"/>
              <a:t>9/18/2025</a:t>
            </a:fld>
            <a:endParaRPr lang="en-US" dirty="0"/>
          </a:p>
        </p:txBody>
      </p:sp>
      <p:sp>
        <p:nvSpPr>
          <p:cNvPr id="5" name="Footer Placeholder 4">
            <a:extLst>
              <a:ext uri="{FF2B5EF4-FFF2-40B4-BE49-F238E27FC236}">
                <a16:creationId xmlns:a16="http://schemas.microsoft.com/office/drawing/2014/main" id="{48183A6A-500A-0649-81F6-9AAF3F732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2018 Roe Law Group, PLLC</a:t>
            </a:r>
            <a:endParaRPr lang="en-US" dirty="0"/>
          </a:p>
        </p:txBody>
      </p:sp>
      <p:sp>
        <p:nvSpPr>
          <p:cNvPr id="6" name="Slide Number Placeholder 5">
            <a:extLst>
              <a:ext uri="{FF2B5EF4-FFF2-40B4-BE49-F238E27FC236}">
                <a16:creationId xmlns:a16="http://schemas.microsoft.com/office/drawing/2014/main" id="{B48301C6-4BAC-BF49-A4B1-8D4DCE7C2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8383F-A80B-42EE-AF2A-9BC947A43F02}" type="slidenum">
              <a:rPr lang="en-US" smtClean="0"/>
              <a:t>‹#›</a:t>
            </a:fld>
            <a:endParaRPr lang="en-US" dirty="0"/>
          </a:p>
        </p:txBody>
      </p:sp>
    </p:spTree>
    <p:extLst>
      <p:ext uri="{BB962C8B-B14F-4D97-AF65-F5344CB8AC3E}">
        <p14:creationId xmlns:p14="http://schemas.microsoft.com/office/powerpoint/2010/main" val="1357214413"/>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CF9C3C-7D5B-5290-BBDC-A6A3DA05EF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2728" y="-831587"/>
            <a:ext cx="5681362" cy="8521174"/>
          </a:xfrm>
          <a:prstGeom prst="rect">
            <a:avLst/>
          </a:prstGeom>
        </p:spPr>
      </p:pic>
      <p:sp>
        <p:nvSpPr>
          <p:cNvPr id="14" name="Rectangle 13">
            <a:extLst>
              <a:ext uri="{FF2B5EF4-FFF2-40B4-BE49-F238E27FC236}">
                <a16:creationId xmlns:a16="http://schemas.microsoft.com/office/drawing/2014/main" id="{EC7879C3-62F3-AF4C-A57F-6080CA69FFC5}"/>
              </a:ext>
            </a:extLst>
          </p:cNvPr>
          <p:cNvSpPr/>
          <p:nvPr/>
        </p:nvSpPr>
        <p:spPr>
          <a:xfrm>
            <a:off x="-127322" y="4454876"/>
            <a:ext cx="7454097" cy="1821298"/>
          </a:xfrm>
          <a:prstGeom prst="rect">
            <a:avLst/>
          </a:prstGeom>
          <a:solidFill>
            <a:srgbClr val="305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 name="Title 1"/>
          <p:cNvSpPr>
            <a:spLocks noGrp="1"/>
          </p:cNvSpPr>
          <p:nvPr>
            <p:ph type="ctrTitle"/>
          </p:nvPr>
        </p:nvSpPr>
        <p:spPr>
          <a:xfrm>
            <a:off x="536776" y="1607331"/>
            <a:ext cx="5953078" cy="2534946"/>
          </a:xfrm>
        </p:spPr>
        <p:txBody>
          <a:bodyPr>
            <a:noAutofit/>
          </a:bodyPr>
          <a:lstStyle/>
          <a:p>
            <a:r>
              <a:rPr lang="en-US" sz="4400" b="1" dirty="0">
                <a:latin typeface="Times New Roman" panose="02020603050405020304" pitchFamily="18" charset="0"/>
                <a:cs typeface="Times New Roman" panose="02020603050405020304" pitchFamily="18" charset="0"/>
              </a:rPr>
              <a:t>An Employer’s Guide to Minnesota’s Paid Family and Medical Leave (PFML)</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April 8, 2025</a:t>
            </a:r>
            <a:endParaRPr lang="en-US" sz="54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919B3C6-1DB3-4647-B74C-6D185DAA8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63" y="513804"/>
            <a:ext cx="2168423" cy="434172"/>
          </a:xfrm>
          <a:prstGeom prst="rect">
            <a:avLst/>
          </a:prstGeom>
        </p:spPr>
      </p:pic>
      <p:sp>
        <p:nvSpPr>
          <p:cNvPr id="17" name="TextBox 16">
            <a:extLst>
              <a:ext uri="{FF2B5EF4-FFF2-40B4-BE49-F238E27FC236}">
                <a16:creationId xmlns:a16="http://schemas.microsoft.com/office/drawing/2014/main" id="{22C300E6-E27C-DA43-B489-742A3083C719}"/>
              </a:ext>
            </a:extLst>
          </p:cNvPr>
          <p:cNvSpPr txBox="1"/>
          <p:nvPr/>
        </p:nvSpPr>
        <p:spPr>
          <a:xfrm>
            <a:off x="4000536" y="4647776"/>
            <a:ext cx="3084208" cy="1107996"/>
          </a:xfrm>
          <a:prstGeom prst="rect">
            <a:avLst/>
          </a:prstGeom>
          <a:noFill/>
        </p:spPr>
        <p:txBody>
          <a:bodyPr wrap="square" rtlCol="0">
            <a:spAutoFit/>
          </a:bodyPr>
          <a:lstStyle/>
          <a:p>
            <a:pPr algn="r">
              <a:spcBef>
                <a:spcPts val="0"/>
              </a:spcBef>
              <a:spcAft>
                <a:spcPts val="0"/>
              </a:spcAft>
            </a:pPr>
            <a:endParaRPr lang="en-US" sz="1100" kern="0" cap="none" spc="50" dirty="0">
              <a:solidFill>
                <a:schemeClr val="bg1">
                  <a:lumMod val="85000"/>
                </a:schemeClr>
              </a:solidFill>
              <a:latin typeface="Times New Roman" panose="02020603050405020304" pitchFamily="18" charset="0"/>
              <a:cs typeface="Times New Roman" panose="02020603050405020304" pitchFamily="18" charset="0"/>
            </a:endParaRP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Roe Law Group, PLLC</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60 South Sixth Street, Suite 2630</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Minneapolis, MN 55402</a:t>
            </a:r>
          </a:p>
          <a:p>
            <a:pPr algn="r">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a:p>
            <a:pPr algn="r">
              <a:lnSpc>
                <a:spcPct val="100000"/>
              </a:lnSpc>
              <a:spcBef>
                <a:spcPts val="0"/>
              </a:spcBef>
            </a:pPr>
            <a:r>
              <a:rPr lang="en-US" sz="1100" kern="0" cap="none" spc="50" dirty="0" err="1">
                <a:solidFill>
                  <a:schemeClr val="accent1">
                    <a:lumMod val="20000"/>
                    <a:lumOff val="80000"/>
                  </a:schemeClr>
                </a:solidFill>
                <a:latin typeface="Times New Roman" panose="02020603050405020304" pitchFamily="18" charset="0"/>
                <a:cs typeface="Times New Roman" panose="02020603050405020304" pitchFamily="18" charset="0"/>
              </a:rPr>
              <a:t>www.roelawgroup.com</a:t>
            </a:r>
            <a:endParaRPr lang="en-US" sz="1100" spc="50"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5" name="Footer Placeholder 6">
            <a:extLst>
              <a:ext uri="{FF2B5EF4-FFF2-40B4-BE49-F238E27FC236}">
                <a16:creationId xmlns:a16="http://schemas.microsoft.com/office/drawing/2014/main" id="{B5CF27F3-D4D3-F3EA-5FAC-F080A69DDA75}"/>
              </a:ext>
            </a:extLst>
          </p:cNvPr>
          <p:cNvSpPr>
            <a:spLocks noGrp="1"/>
          </p:cNvSpPr>
          <p:nvPr>
            <p:ph type="ftr" sz="quarter" idx="11"/>
          </p:nvPr>
        </p:nvSpPr>
        <p:spPr>
          <a:xfrm>
            <a:off x="198183" y="636985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2025 Roe Law Group, PLLC</a:t>
            </a:r>
          </a:p>
        </p:txBody>
      </p:sp>
      <p:sp>
        <p:nvSpPr>
          <p:cNvPr id="9" name="Subtitle 2">
            <a:extLst>
              <a:ext uri="{FF2B5EF4-FFF2-40B4-BE49-F238E27FC236}">
                <a16:creationId xmlns:a16="http://schemas.microsoft.com/office/drawing/2014/main" id="{A81C11D6-06C9-F54A-9987-14A5FFFACFD9}"/>
              </a:ext>
            </a:extLst>
          </p:cNvPr>
          <p:cNvSpPr txBox="1">
            <a:spLocks/>
          </p:cNvSpPr>
          <p:nvPr/>
        </p:nvSpPr>
        <p:spPr>
          <a:xfrm>
            <a:off x="650170" y="4606482"/>
            <a:ext cx="636180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Jessica L. Roe	</a:t>
            </a:r>
          </a:p>
          <a:p>
            <a:pPr algn="l">
              <a:lnSpc>
                <a:spcPct val="100000"/>
              </a:lnSpc>
              <a:spcBef>
                <a:spcPts val="0"/>
              </a:spcBef>
            </a:pPr>
            <a:r>
              <a:rPr lang="en-US" sz="1100" kern="0" spc="50" dirty="0" err="1">
                <a:solidFill>
                  <a:schemeClr val="accent1">
                    <a:lumMod val="20000"/>
                    <a:lumOff val="80000"/>
                  </a:schemeClr>
                </a:solidFill>
                <a:latin typeface="Times New Roman" panose="02020603050405020304" pitchFamily="18" charset="0"/>
                <a:cs typeface="Times New Roman" panose="02020603050405020304" pitchFamily="18" charset="0"/>
              </a:rPr>
              <a:t>jroe@roelawgroup.com</a:t>
            </a: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						</a:t>
            </a:r>
          </a:p>
        </p:txBody>
      </p:sp>
      <p:sp>
        <p:nvSpPr>
          <p:cNvPr id="10" name="Subtitle 2">
            <a:extLst>
              <a:ext uri="{FF2B5EF4-FFF2-40B4-BE49-F238E27FC236}">
                <a16:creationId xmlns:a16="http://schemas.microsoft.com/office/drawing/2014/main" id="{1B018712-D6B3-0245-A3F3-184C1A4BE56F}"/>
              </a:ext>
            </a:extLst>
          </p:cNvPr>
          <p:cNvSpPr txBox="1">
            <a:spLocks/>
          </p:cNvSpPr>
          <p:nvPr/>
        </p:nvSpPr>
        <p:spPr>
          <a:xfrm>
            <a:off x="650170" y="5370311"/>
            <a:ext cx="2267327" cy="1013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612-351-8305 (direct) </a:t>
            </a:r>
          </a:p>
          <a:p>
            <a:pPr algn="l">
              <a:lnSpc>
                <a:spcPct val="100000"/>
              </a:lnSpc>
              <a:spcBef>
                <a:spcPts val="0"/>
              </a:spcBef>
            </a:pPr>
            <a:r>
              <a:rPr lang="en-US" sz="1100" kern="0" spc="50" dirty="0">
                <a:solidFill>
                  <a:schemeClr val="accent1">
                    <a:lumMod val="20000"/>
                    <a:lumOff val="80000"/>
                  </a:schemeClr>
                </a:solidFill>
                <a:latin typeface="Times New Roman" panose="02020603050405020304" pitchFamily="18" charset="0"/>
                <a:cs typeface="Times New Roman" panose="02020603050405020304" pitchFamily="18" charset="0"/>
              </a:rPr>
              <a:t>612-810-1807 (cell)</a:t>
            </a:r>
          </a:p>
        </p:txBody>
      </p:sp>
      <p:cxnSp>
        <p:nvCxnSpPr>
          <p:cNvPr id="11" name="Straight Connector 10">
            <a:extLst>
              <a:ext uri="{FF2B5EF4-FFF2-40B4-BE49-F238E27FC236}">
                <a16:creationId xmlns:a16="http://schemas.microsoft.com/office/drawing/2014/main" id="{0CC0900D-B125-A94B-AFE9-9C68F9D2A39B}"/>
              </a:ext>
            </a:extLst>
          </p:cNvPr>
          <p:cNvCxnSpPr>
            <a:cxnSpLocks/>
          </p:cNvCxnSpPr>
          <p:nvPr/>
        </p:nvCxnSpPr>
        <p:spPr>
          <a:xfrm>
            <a:off x="722937" y="5250670"/>
            <a:ext cx="148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2607F3-3DF0-5842-A240-95380190F4C3}"/>
              </a:ext>
            </a:extLst>
          </p:cNvPr>
          <p:cNvSpPr/>
          <p:nvPr/>
        </p:nvSpPr>
        <p:spPr>
          <a:xfrm rot="10800000" flipH="1">
            <a:off x="198183" y="-1263316"/>
            <a:ext cx="45719" cy="5568821"/>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CD5194BB-5A9C-4433-2394-837A90B79D8A}"/>
              </a:ext>
            </a:extLst>
          </p:cNvPr>
          <p:cNvSpPr txBox="1">
            <a:spLocks/>
          </p:cNvSpPr>
          <p:nvPr/>
        </p:nvSpPr>
        <p:spPr>
          <a:xfrm>
            <a:off x="536776" y="180778"/>
            <a:ext cx="5953078" cy="25349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4800" b="1" dirty="0">
                <a:latin typeface="Times New Roman" panose="02020603050405020304" pitchFamily="18" charset="0"/>
                <a:cs typeface="Times New Roman" panose="02020603050405020304" pitchFamily="18" charset="0"/>
              </a:rPr>
            </a:br>
            <a:endParaRPr lang="en-US" sz="5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2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2025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rPr>
              <a:pPr>
                <a:spcAft>
                  <a:spcPts val="600"/>
                </a:spcAft>
              </a:pPr>
              <a:t>10</a:t>
            </a:fld>
            <a:endParaRPr lang="en-US" dirty="0">
              <a:solidFill>
                <a:schemeClr val="bg1"/>
              </a:solidFill>
            </a:endParaRPr>
          </a:p>
        </p:txBody>
      </p:sp>
      <p:sp>
        <p:nvSpPr>
          <p:cNvPr id="14" name="Slide Number Placeholder 5">
            <a:extLst>
              <a:ext uri="{FF2B5EF4-FFF2-40B4-BE49-F238E27FC236}">
                <a16:creationId xmlns:a16="http://schemas.microsoft.com/office/drawing/2014/main" id="{8D94F1C1-3DD6-F348-92C0-776C036C7C42}"/>
              </a:ext>
            </a:extLst>
          </p:cNvPr>
          <p:cNvSpPr txBox="1">
            <a:spLocks/>
          </p:cNvSpPr>
          <p:nvPr/>
        </p:nvSpPr>
        <p:spPr>
          <a:xfrm>
            <a:off x="11408385" y="627898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10</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7104F40A-26D4-224A-AED7-7F2FCF1AEAE9}"/>
              </a:ext>
            </a:extLst>
          </p:cNvPr>
          <p:cNvSpPr/>
          <p:nvPr/>
        </p:nvSpPr>
        <p:spPr>
          <a:xfrm>
            <a:off x="-1789458" y="-196802"/>
            <a:ext cx="12109115" cy="6235652"/>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16" name="Rectangle 15">
            <a:extLst>
              <a:ext uri="{FF2B5EF4-FFF2-40B4-BE49-F238E27FC236}">
                <a16:creationId xmlns:a16="http://schemas.microsoft.com/office/drawing/2014/main" id="{39339F2D-D01A-194B-893C-609B71C6361F}"/>
              </a:ext>
            </a:extLst>
          </p:cNvPr>
          <p:cNvSpPr/>
          <p:nvPr/>
        </p:nvSpPr>
        <p:spPr>
          <a:xfrm>
            <a:off x="10609592" y="-196802"/>
            <a:ext cx="8253557" cy="6235652"/>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9" name="Title 1">
            <a:extLst>
              <a:ext uri="{FF2B5EF4-FFF2-40B4-BE49-F238E27FC236}">
                <a16:creationId xmlns:a16="http://schemas.microsoft.com/office/drawing/2014/main" id="{A72D50C4-0C28-6D46-BCF9-A6EC8743BDF8}"/>
              </a:ext>
            </a:extLst>
          </p:cNvPr>
          <p:cNvSpPr txBox="1">
            <a:spLocks/>
          </p:cNvSpPr>
          <p:nvPr/>
        </p:nvSpPr>
        <p:spPr>
          <a:xfrm>
            <a:off x="469182" y="202463"/>
            <a:ext cx="6873896"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i="1" spc="300" dirty="0">
              <a:solidFill>
                <a:schemeClr val="bg1">
                  <a:lumMod val="95000"/>
                </a:schemeClr>
              </a:solidFill>
              <a:latin typeface="Times New Roman" panose="02020603050405020304" pitchFamily="18" charset="0"/>
              <a:cs typeface="Times New Roman" panose="02020603050405020304" pitchFamily="18" charset="0"/>
            </a:endParaRPr>
          </a:p>
          <a:p>
            <a:r>
              <a:rPr lang="en-US" i="1" spc="300" dirty="0">
                <a:solidFill>
                  <a:schemeClr val="bg1">
                    <a:lumMod val="95000"/>
                  </a:schemeClr>
                </a:solidFill>
                <a:latin typeface="Times New Roman" panose="02020603050405020304" pitchFamily="18" charset="0"/>
                <a:cs typeface="Times New Roman" panose="02020603050405020304" pitchFamily="18" charset="0"/>
              </a:rPr>
              <a:t>The Employer’s Responsibilities Under PFML</a:t>
            </a:r>
          </a:p>
        </p:txBody>
      </p:sp>
      <p:sp>
        <p:nvSpPr>
          <p:cNvPr id="10" name="Title 1">
            <a:extLst>
              <a:ext uri="{FF2B5EF4-FFF2-40B4-BE49-F238E27FC236}">
                <a16:creationId xmlns:a16="http://schemas.microsoft.com/office/drawing/2014/main" id="{F56262B1-7535-8347-89E5-FCD217E8FC10}"/>
              </a:ext>
            </a:extLst>
          </p:cNvPr>
          <p:cNvSpPr txBox="1">
            <a:spLocks/>
          </p:cNvSpPr>
          <p:nvPr/>
        </p:nvSpPr>
        <p:spPr>
          <a:xfrm>
            <a:off x="885056" y="1369656"/>
            <a:ext cx="6111953" cy="3573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800" dirty="0">
              <a:solidFill>
                <a:schemeClr val="bg1"/>
              </a:solidFill>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US" sz="2800" dirty="0">
                <a:solidFill>
                  <a:schemeClr val="bg1"/>
                </a:solidFill>
                <a:latin typeface="Times New Roman" panose="02020603050405020304" pitchFamily="18" charset="0"/>
                <a:cs typeface="Times New Roman" panose="02020603050405020304" pitchFamily="18" charset="0"/>
              </a:rPr>
              <a:t>Notification Requirements</a:t>
            </a:r>
          </a:p>
          <a:p>
            <a:pPr marL="514350" indent="-514350">
              <a:lnSpc>
                <a:spcPct val="100000"/>
              </a:lnSpc>
              <a:buFont typeface="+mj-lt"/>
              <a:buAutoNum type="arabicPeriod"/>
            </a:pPr>
            <a:r>
              <a:rPr lang="en-US" sz="2800" dirty="0">
                <a:solidFill>
                  <a:schemeClr val="bg1"/>
                </a:solidFill>
                <a:latin typeface="Times New Roman" panose="02020603050405020304" pitchFamily="18" charset="0"/>
                <a:cs typeface="Times New Roman" panose="02020603050405020304" pitchFamily="18" charset="0"/>
              </a:rPr>
              <a:t>Reporting Wages and Paying Premiums</a:t>
            </a:r>
          </a:p>
          <a:p>
            <a:pPr marL="514350" indent="-514350">
              <a:lnSpc>
                <a:spcPct val="100000"/>
              </a:lnSpc>
              <a:buFont typeface="+mj-lt"/>
              <a:buAutoNum type="arabicPeriod"/>
            </a:pPr>
            <a:r>
              <a:rPr lang="en-US" sz="2800" dirty="0">
                <a:solidFill>
                  <a:schemeClr val="bg1"/>
                </a:solidFill>
                <a:latin typeface="Times New Roman" panose="02020603050405020304" pitchFamily="18" charset="0"/>
                <a:cs typeface="Times New Roman" panose="02020603050405020304" pitchFamily="18" charset="0"/>
              </a:rPr>
              <a:t>Coordinating Benefits and Leaves During an Absence</a:t>
            </a:r>
            <a:endParaRPr lang="en-US" sz="2800" dirty="0">
              <a:latin typeface="Times New Roman" panose="02020603050405020304" pitchFamily="18" charset="0"/>
              <a:cs typeface="Times New Roman" panose="02020603050405020304" pitchFamily="18" charset="0"/>
            </a:endParaRPr>
          </a:p>
        </p:txBody>
      </p:sp>
      <p:pic>
        <p:nvPicPr>
          <p:cNvPr id="11" name="Picture 10" descr="A picture containing wall, person, indoor&#10;&#10;Description automatically generated">
            <a:extLst>
              <a:ext uri="{FF2B5EF4-FFF2-40B4-BE49-F238E27FC236}">
                <a16:creationId xmlns:a16="http://schemas.microsoft.com/office/drawing/2014/main" id="{65046DCB-3EAE-3849-BBBB-C60B668621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8045" y="583597"/>
            <a:ext cx="7284029" cy="4865504"/>
          </a:xfrm>
          <a:prstGeom prst="rect">
            <a:avLst/>
          </a:prstGeom>
        </p:spPr>
      </p:pic>
      <p:sp>
        <p:nvSpPr>
          <p:cNvPr id="13" name="Rectangle 12">
            <a:extLst>
              <a:ext uri="{FF2B5EF4-FFF2-40B4-BE49-F238E27FC236}">
                <a16:creationId xmlns:a16="http://schemas.microsoft.com/office/drawing/2014/main" id="{D7167B0C-CF35-B644-BCD2-E26FED06382C}"/>
              </a:ext>
            </a:extLst>
          </p:cNvPr>
          <p:cNvSpPr/>
          <p:nvPr/>
        </p:nvSpPr>
        <p:spPr>
          <a:xfrm rot="10800000" flipH="1">
            <a:off x="7286944" y="379562"/>
            <a:ext cx="5396838" cy="521885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032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at a desk in front of a computer screen&#10;&#10;Description automatically generated with low confidence">
            <a:extLst>
              <a:ext uri="{FF2B5EF4-FFF2-40B4-BE49-F238E27FC236}">
                <a16:creationId xmlns:a16="http://schemas.microsoft.com/office/drawing/2014/main" id="{80373382-6EEC-994E-BD50-9C8D73636D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7813" y="-854122"/>
            <a:ext cx="6024861" cy="8196909"/>
          </a:xfrm>
          <a:prstGeom prst="rect">
            <a:avLst/>
          </a:prstGeom>
        </p:spPr>
      </p:pic>
      <p:pic>
        <p:nvPicPr>
          <p:cNvPr id="9" name="Picture 8" descr="A close-up of a poster&#10;&#10;Description automatically generated">
            <a:extLst>
              <a:ext uri="{FF2B5EF4-FFF2-40B4-BE49-F238E27FC236}">
                <a16:creationId xmlns:a16="http://schemas.microsoft.com/office/drawing/2014/main" id="{70EE6E1B-3E99-004F-895E-29E2AB5170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8205" y="-104886"/>
            <a:ext cx="2838928" cy="7067771"/>
          </a:xfrm>
          <a:prstGeom prst="rect">
            <a:avLst/>
          </a:prstGeom>
        </p:spPr>
      </p:pic>
      <p:sp>
        <p:nvSpPr>
          <p:cNvPr id="19" name="Footer Placeholder 6">
            <a:extLst>
              <a:ext uri="{FF2B5EF4-FFF2-40B4-BE49-F238E27FC236}">
                <a16:creationId xmlns:a16="http://schemas.microsoft.com/office/drawing/2014/main" id="{BA1DF7D7-385B-134B-A73C-227C9D146746}"/>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2025 Roe Law Group, PLLC</a:t>
            </a:r>
          </a:p>
        </p:txBody>
      </p:sp>
      <p:sp>
        <p:nvSpPr>
          <p:cNvPr id="23" name="Slide Number Placeholder 5">
            <a:extLst>
              <a:ext uri="{FF2B5EF4-FFF2-40B4-BE49-F238E27FC236}">
                <a16:creationId xmlns:a16="http://schemas.microsoft.com/office/drawing/2014/main" id="{CF3F185D-D5EC-C748-87C4-13F01D642E0E}"/>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11</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5B544E-2E57-A84A-8D80-CEF8DA09566F}"/>
              </a:ext>
            </a:extLst>
          </p:cNvPr>
          <p:cNvSpPr txBox="1"/>
          <p:nvPr/>
        </p:nvSpPr>
        <p:spPr>
          <a:xfrm>
            <a:off x="397465" y="228406"/>
            <a:ext cx="9058284" cy="1323439"/>
          </a:xfrm>
          <a:prstGeom prst="rect">
            <a:avLst/>
          </a:prstGeom>
          <a:noFill/>
        </p:spPr>
        <p:txBody>
          <a:bodyPr wrap="square" rtlCol="0">
            <a:spAutoFit/>
          </a:bodyPr>
          <a:lstStyle/>
          <a:p>
            <a:pPr algn="ctr"/>
            <a:r>
              <a:rPr lang="en-US" sz="4000" b="1" spc="300" dirty="0">
                <a:solidFill>
                  <a:schemeClr val="tx2">
                    <a:lumMod val="75000"/>
                  </a:schemeClr>
                </a:solidFill>
                <a:latin typeface="Times New Roman" panose="02020603050405020304" pitchFamily="18" charset="0"/>
                <a:cs typeface="Times New Roman" panose="02020603050405020304" pitchFamily="18" charset="0"/>
              </a:rPr>
              <a:t>PRIVATE PLANS</a:t>
            </a:r>
          </a:p>
          <a:p>
            <a:pPr algn="ctr"/>
            <a:r>
              <a:rPr lang="en-US" sz="4000" b="1" spc="300" dirty="0">
                <a:solidFill>
                  <a:schemeClr val="tx2">
                    <a:lumMod val="75000"/>
                  </a:schemeClr>
                </a:solidFill>
                <a:latin typeface="Times New Roman" panose="02020603050405020304" pitchFamily="18" charset="0"/>
                <a:cs typeface="Times New Roman" panose="02020603050405020304" pitchFamily="18" charset="0"/>
              </a:rPr>
              <a:t>Right For Your Company?</a:t>
            </a:r>
          </a:p>
        </p:txBody>
      </p:sp>
      <p:sp>
        <p:nvSpPr>
          <p:cNvPr id="10" name="TextBox 9">
            <a:extLst>
              <a:ext uri="{FF2B5EF4-FFF2-40B4-BE49-F238E27FC236}">
                <a16:creationId xmlns:a16="http://schemas.microsoft.com/office/drawing/2014/main" id="{1308643C-E542-124F-9DFD-32700D74EA6E}"/>
              </a:ext>
            </a:extLst>
          </p:cNvPr>
          <p:cNvSpPr txBox="1"/>
          <p:nvPr/>
        </p:nvSpPr>
        <p:spPr>
          <a:xfrm>
            <a:off x="320938" y="1869791"/>
            <a:ext cx="9058284"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Employers may </a:t>
            </a:r>
            <a:r>
              <a:rPr lang="en-US" sz="2600" i="1" dirty="0">
                <a:latin typeface="Times New Roman" panose="02020603050405020304" pitchFamily="18" charset="0"/>
                <a:cs typeface="Times New Roman" panose="02020603050405020304" pitchFamily="18" charset="0"/>
              </a:rPr>
              <a:t>apply</a:t>
            </a:r>
            <a:r>
              <a:rPr lang="en-US" sz="2600" dirty="0">
                <a:latin typeface="Times New Roman" panose="02020603050405020304" pitchFamily="18" charset="0"/>
                <a:cs typeface="Times New Roman" panose="02020603050405020304" pitchFamily="18" charset="0"/>
              </a:rPr>
              <a:t> for approval to be exempted from the state plan by providing a “private plan.” </a:t>
            </a:r>
          </a:p>
          <a:p>
            <a:pPr marL="342900" indent="-3429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Private plan must offer the same rights, protections, and benefits as employees are entitled to receive under the state PFML program. </a:t>
            </a:r>
          </a:p>
          <a:p>
            <a:endParaRPr lang="en-US" sz="2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Employers with an approved private plan are not subject to the program premium cost; however, they will need to pay an oversight fee. </a:t>
            </a:r>
          </a:p>
        </p:txBody>
      </p:sp>
      <p:sp>
        <p:nvSpPr>
          <p:cNvPr id="8" name="Rectangle 7">
            <a:extLst>
              <a:ext uri="{FF2B5EF4-FFF2-40B4-BE49-F238E27FC236}">
                <a16:creationId xmlns:a16="http://schemas.microsoft.com/office/drawing/2014/main" id="{94F4FA61-AEC7-8D4B-BA32-670CF0F1F134}"/>
              </a:ext>
            </a:extLst>
          </p:cNvPr>
          <p:cNvSpPr/>
          <p:nvPr/>
        </p:nvSpPr>
        <p:spPr>
          <a:xfrm rot="10800000" flipH="1">
            <a:off x="-1035987" y="5865949"/>
            <a:ext cx="10415209" cy="121585"/>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38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F714C-AF89-9B4A-8030-EE30311E7C12}"/>
              </a:ext>
            </a:extLst>
          </p:cNvPr>
          <p:cNvSpPr/>
          <p:nvPr/>
        </p:nvSpPr>
        <p:spPr>
          <a:xfrm rot="16200000" flipV="1">
            <a:off x="-1482156" y="1644147"/>
            <a:ext cx="9073228" cy="2708534"/>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riting on a notebook&#10;&#10;Description automatically generated">
            <a:extLst>
              <a:ext uri="{FF2B5EF4-FFF2-40B4-BE49-F238E27FC236}">
                <a16:creationId xmlns:a16="http://schemas.microsoft.com/office/drawing/2014/main" id="{518EF9C0-A9C6-6F49-9330-8D24112D36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070" y="1991976"/>
            <a:ext cx="4632171" cy="4230897"/>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12</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889241" y="43649"/>
            <a:ext cx="7207305"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u="none" strike="noStrike" dirty="0">
                <a:solidFill>
                  <a:srgbClr val="222222"/>
                </a:solidFill>
                <a:effectLst/>
                <a:latin typeface="Times New Roman" panose="02020603050405020304" pitchFamily="18" charset="0"/>
              </a:rPr>
              <a:t>What Should Employers Be Doing Right Now?</a:t>
            </a:r>
            <a:endParaRPr lang="en-US" i="1"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113734" y="1703484"/>
            <a:ext cx="6842581" cy="4505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Determine if you will be utilizing the state plan or applying for a private plan</a:t>
            </a:r>
          </a:p>
          <a:p>
            <a:pPr marL="342900" indent="-342900" algn="l">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Work on personnel policy updates for non-union employees</a:t>
            </a:r>
            <a:endParaRPr lang="en-US" sz="2400" dirty="0">
              <a:solidFill>
                <a:srgbClr val="222222"/>
              </a:solidFill>
              <a:latin typeface="Times New Roman" panose="02020603050405020304" pitchFamily="18" charset="0"/>
            </a:endParaRPr>
          </a:p>
          <a:p>
            <a:pPr marL="342900" indent="-342900" algn="l">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 </a:t>
            </a:r>
            <a:r>
              <a:rPr lang="en-US" sz="2400" dirty="0">
                <a:solidFill>
                  <a:srgbClr val="222222"/>
                </a:solidFill>
                <a:latin typeface="Times New Roman" panose="02020603050405020304" pitchFamily="18" charset="0"/>
              </a:rPr>
              <a:t>Consider </a:t>
            </a:r>
            <a:r>
              <a:rPr lang="en-US" sz="2400" b="0" i="0" u="none" strike="noStrike" dirty="0">
                <a:solidFill>
                  <a:srgbClr val="222222"/>
                </a:solidFill>
                <a:effectLst/>
                <a:latin typeface="Times New Roman" panose="02020603050405020304" pitchFamily="18" charset="0"/>
              </a:rPr>
              <a:t>processes to ensure your communication and reporting for Minnesota PFML is stored and handled as private data</a:t>
            </a:r>
          </a:p>
          <a:p>
            <a:pPr marL="342900" indent="-342900" algn="l">
              <a:spcBef>
                <a:spcPts val="0"/>
              </a:spcBef>
              <a:buFont typeface="Arial" panose="020B0604020202020204" pitchFamily="34" charset="0"/>
              <a:buChar char="•"/>
            </a:pPr>
            <a:r>
              <a:rPr lang="en-US" sz="2400" dirty="0">
                <a:solidFill>
                  <a:srgbClr val="222222"/>
                </a:solidFill>
                <a:latin typeface="Times New Roman" panose="02020603050405020304" pitchFamily="18" charset="0"/>
              </a:rPr>
              <a:t>P</a:t>
            </a:r>
            <a:r>
              <a:rPr lang="en-US" sz="2400" b="0" i="0" u="none" strike="noStrike" dirty="0">
                <a:solidFill>
                  <a:srgbClr val="222222"/>
                </a:solidFill>
                <a:effectLst/>
                <a:latin typeface="Times New Roman" panose="02020603050405020304" pitchFamily="18" charset="0"/>
              </a:rPr>
              <a:t>repare payroll and other computer systems for any additional tracking required to report to DEED</a:t>
            </a:r>
          </a:p>
          <a:p>
            <a:pPr marL="342900" indent="-342900" algn="l">
              <a:spcBef>
                <a:spcPts val="0"/>
              </a:spcBef>
              <a:buFont typeface="Arial" panose="020B0604020202020204" pitchFamily="34" charset="0"/>
              <a:buChar char="•"/>
            </a:pPr>
            <a:r>
              <a:rPr lang="en-US" sz="2400" b="0" i="0" u="none" strike="noStrike" dirty="0">
                <a:solidFill>
                  <a:srgbClr val="222222"/>
                </a:solidFill>
                <a:effectLst/>
                <a:latin typeface="Times New Roman" panose="02020603050405020304" pitchFamily="18" charset="0"/>
              </a:rPr>
              <a:t>Prepare to implement wage theft notification requirement changes.</a:t>
            </a:r>
          </a:p>
        </p:txBody>
      </p:sp>
      <p:sp>
        <p:nvSpPr>
          <p:cNvPr id="10" name="Rectangle 9">
            <a:extLst>
              <a:ext uri="{FF2B5EF4-FFF2-40B4-BE49-F238E27FC236}">
                <a16:creationId xmlns:a16="http://schemas.microsoft.com/office/drawing/2014/main" id="{EFF3F07D-D712-0242-8CED-1536507BDA17}"/>
              </a:ext>
            </a:extLst>
          </p:cNvPr>
          <p:cNvSpPr/>
          <p:nvPr/>
        </p:nvSpPr>
        <p:spPr>
          <a:xfrm rot="5400000" flipH="1">
            <a:off x="1568454" y="-1500095"/>
            <a:ext cx="117208" cy="652436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DE212243-D407-174F-85C2-CF1E29D7742A}"/>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Tree>
    <p:extLst>
      <p:ext uri="{BB962C8B-B14F-4D97-AF65-F5344CB8AC3E}">
        <p14:creationId xmlns:p14="http://schemas.microsoft.com/office/powerpoint/2010/main" val="346861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w angle view of a building&#10;&#10;Description automatically generated">
            <a:extLst>
              <a:ext uri="{FF2B5EF4-FFF2-40B4-BE49-F238E27FC236}">
                <a16:creationId xmlns:a16="http://schemas.microsoft.com/office/drawing/2014/main" id="{1EC089D0-0C9F-9842-8D41-6710AC3FE6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694764" y="-176889"/>
            <a:ext cx="4731729" cy="7211777"/>
          </a:xfrm>
          <a:prstGeom prst="rect">
            <a:avLst/>
          </a:prstGeom>
        </p:spPr>
      </p:pic>
      <p:sp>
        <p:nvSpPr>
          <p:cNvPr id="10" name="Content Placeholder 2">
            <a:extLst>
              <a:ext uri="{FF2B5EF4-FFF2-40B4-BE49-F238E27FC236}">
                <a16:creationId xmlns:a16="http://schemas.microsoft.com/office/drawing/2014/main" id="{8902F84A-7E73-1341-9D59-45D31A410000}"/>
              </a:ext>
            </a:extLst>
          </p:cNvPr>
          <p:cNvSpPr txBox="1">
            <a:spLocks/>
          </p:cNvSpPr>
          <p:nvPr/>
        </p:nvSpPr>
        <p:spPr>
          <a:xfrm>
            <a:off x="3125754" y="2313990"/>
            <a:ext cx="4836351" cy="3983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Jessica Roe</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Roe Law Group, PLLC </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60 South Sixth Street, Suite 2630</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Minneapolis, MN  55402</a:t>
            </a:r>
          </a:p>
          <a:p>
            <a:pPr>
              <a:lnSpc>
                <a:spcPct val="100000"/>
              </a:lnSpc>
              <a:spcBef>
                <a:spcPts val="100"/>
              </a:spcBef>
              <a:spcAft>
                <a:spcPct val="20000"/>
              </a:spcAft>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612-351-8305 (direct)</a:t>
            </a:r>
          </a:p>
          <a:p>
            <a:pPr>
              <a:lnSpc>
                <a:spcPct val="100000"/>
              </a:lnSpc>
              <a:spcBef>
                <a:spcPts val="100"/>
              </a:spcBef>
              <a:buFont typeface="Arial" panose="020B0604020202020204" pitchFamily="34" charset="0"/>
              <a:buNone/>
            </a:pPr>
            <a:r>
              <a:rPr lang="en-US" altLang="en-US" sz="1600" dirty="0" err="1">
                <a:latin typeface="Times New Roman" panose="02020603050405020304" pitchFamily="18" charset="0"/>
                <a:cs typeface="Times New Roman" panose="02020603050405020304" pitchFamily="18" charset="0"/>
              </a:rPr>
              <a:t>jroe@roelawgroup.com</a:t>
            </a:r>
            <a:endParaRPr lang="en-US" altLang="en-US" sz="1600" dirty="0">
              <a:latin typeface="Times New Roman" panose="02020603050405020304" pitchFamily="18" charset="0"/>
              <a:cs typeface="Times New Roman" panose="02020603050405020304" pitchFamily="18" charset="0"/>
            </a:endParaRPr>
          </a:p>
          <a:p>
            <a:pPr>
              <a:lnSpc>
                <a:spcPct val="100000"/>
              </a:lnSpc>
              <a:spcBef>
                <a:spcPts val="100"/>
              </a:spcBef>
              <a:buFont typeface="Arial" panose="020B0604020202020204" pitchFamily="34" charset="0"/>
              <a:buNone/>
            </a:pPr>
            <a:r>
              <a:rPr lang="en-US" altLang="en-US" sz="1600" dirty="0">
                <a:latin typeface="Times New Roman" panose="02020603050405020304" pitchFamily="18" charset="0"/>
                <a:cs typeface="Times New Roman" panose="02020603050405020304" pitchFamily="18" charset="0"/>
              </a:rPr>
              <a:t>www.roelawgroup.com</a:t>
            </a:r>
            <a:r>
              <a:rPr lang="en-US" altLang="en-US" sz="1800" dirty="0">
                <a:latin typeface="Times New Roman" panose="02020603050405020304" pitchFamily="18" charset="0"/>
                <a:cs typeface="Times New Roman" panose="02020603050405020304" pitchFamily="18" charset="0"/>
              </a:rPr>
              <a:t>	</a:t>
            </a:r>
          </a:p>
          <a:p>
            <a:pPr>
              <a:lnSpc>
                <a:spcPct val="100000"/>
              </a:lnSpc>
              <a:spcBef>
                <a:spcPts val="100"/>
              </a:spcBef>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a:spcBef>
                <a:spcPts val="500"/>
              </a:spcBef>
              <a:buFont typeface="Arial" panose="020B0604020202020204" pitchFamily="34" charset="0"/>
              <a:buNone/>
            </a:pPr>
            <a:endParaRPr lang="en-US" sz="2000" i="1" dirty="0">
              <a:latin typeface="Times New Roman" panose="02020603050405020304" pitchFamily="18" charset="0"/>
              <a:cs typeface="Times New Roman" panose="02020603050405020304" pitchFamily="18" charset="0"/>
            </a:endParaRPr>
          </a:p>
          <a:p>
            <a:pPr>
              <a:spcBef>
                <a:spcPts val="500"/>
              </a:spcBef>
              <a:buFont typeface="Arial" panose="020B0604020202020204" pitchFamily="34" charset="0"/>
              <a:buNone/>
            </a:pPr>
            <a:r>
              <a:rPr lang="en-US" sz="1800" i="1" dirty="0">
                <a:solidFill>
                  <a:schemeClr val="bg2">
                    <a:lumMod val="25000"/>
                  </a:schemeClr>
                </a:solidFill>
                <a:latin typeface="Times New Roman" panose="02020603050405020304" pitchFamily="18" charset="0"/>
                <a:cs typeface="Times New Roman" panose="02020603050405020304" pitchFamily="18" charset="0"/>
              </a:rPr>
              <a:t>These materials are for informational purposes only and should not be used as legal advice.</a:t>
            </a:r>
            <a:endParaRPr lang="en-US" sz="18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2AA6B6A6-FF29-A547-A1BC-1C849745CAE7}"/>
              </a:ext>
            </a:extLst>
          </p:cNvPr>
          <p:cNvSpPr txBox="1">
            <a:spLocks/>
          </p:cNvSpPr>
          <p:nvPr/>
        </p:nvSpPr>
        <p:spPr>
          <a:xfrm>
            <a:off x="1993276" y="1652584"/>
            <a:ext cx="5305053" cy="54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ct val="20000"/>
              </a:spcAft>
              <a:buFont typeface="Arial" panose="020B0604020202020204" pitchFamily="34" charset="0"/>
              <a:buNone/>
            </a:pPr>
            <a:endParaRPr lang="en-US" sz="2300" b="1" spc="1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Slide Number Placeholder 5">
            <a:extLst>
              <a:ext uri="{FF2B5EF4-FFF2-40B4-BE49-F238E27FC236}">
                <a16:creationId xmlns:a16="http://schemas.microsoft.com/office/drawing/2014/main" id="{E3E55DBA-4606-2F43-B729-AEFD8782711A}"/>
              </a:ext>
            </a:extLst>
          </p:cNvPr>
          <p:cNvSpPr txBox="1">
            <a:spLocks/>
          </p:cNvSpPr>
          <p:nvPr/>
        </p:nvSpPr>
        <p:spPr>
          <a:xfrm>
            <a:off x="11398259" y="6277222"/>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bg1">
                    <a:lumMod val="85000"/>
                  </a:schemeClr>
                </a:solidFill>
                <a:latin typeface="Times New Roman" panose="02020603050405020304" pitchFamily="18" charset="0"/>
                <a:cs typeface="Times New Roman" panose="02020603050405020304" pitchFamily="18" charset="0"/>
              </a:rPr>
              <a:pPr>
                <a:spcAft>
                  <a:spcPts val="600"/>
                </a:spcAft>
              </a:pPr>
              <a:t>13</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61CBF53-C81C-DC4C-824D-06014B6A88D5}"/>
              </a:ext>
            </a:extLst>
          </p:cNvPr>
          <p:cNvSpPr>
            <a:spLocks noGrp="1"/>
          </p:cNvSpPr>
          <p:nvPr>
            <p:ph type="title"/>
          </p:nvPr>
        </p:nvSpPr>
        <p:spPr>
          <a:xfrm>
            <a:off x="1935360" y="238415"/>
            <a:ext cx="7118465" cy="1666501"/>
          </a:xfrm>
        </p:spPr>
        <p:txBody>
          <a:bodyPr>
            <a:normAutofit/>
          </a:bodyPr>
          <a:lstStyle/>
          <a:p>
            <a:pPr algn="ctr"/>
            <a:r>
              <a:rPr lang="en-US" altLang="en-US" sz="4600" b="1" dirty="0">
                <a:solidFill>
                  <a:schemeClr val="bg2">
                    <a:lumMod val="10000"/>
                  </a:schemeClr>
                </a:solidFill>
                <a:latin typeface="Times New Roman" panose="02020603050405020304" pitchFamily="18" charset="0"/>
                <a:cs typeface="Times New Roman" panose="02020603050405020304" pitchFamily="18" charset="0"/>
              </a:rPr>
              <a:t>For More Information</a:t>
            </a:r>
            <a:endParaRPr lang="en-US" sz="4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0862E1B0-5E48-EC4E-8164-06465FE29E97}"/>
              </a:ext>
            </a:extLst>
          </p:cNvPr>
          <p:cNvSpPr>
            <a:spLocks noGrp="1"/>
          </p:cNvSpPr>
          <p:nvPr>
            <p:ph type="ftr" sz="quarter" idx="11"/>
          </p:nvPr>
        </p:nvSpPr>
        <p:spPr>
          <a:xfrm>
            <a:off x="198183" y="6346992"/>
            <a:ext cx="3141785" cy="365125"/>
          </a:xfrm>
        </p:spPr>
        <p:txBody>
          <a:bodyPr>
            <a:normAutofit/>
          </a:bodyPr>
          <a:lstStyle/>
          <a:p>
            <a:pPr algn="l">
              <a:spcAft>
                <a:spcPts val="600"/>
              </a:spcAft>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2025 Roe Law Group, PLLC</a:t>
            </a:r>
          </a:p>
        </p:txBody>
      </p:sp>
      <p:sp>
        <p:nvSpPr>
          <p:cNvPr id="18" name="Rectangle 17">
            <a:extLst>
              <a:ext uri="{FF2B5EF4-FFF2-40B4-BE49-F238E27FC236}">
                <a16:creationId xmlns:a16="http://schemas.microsoft.com/office/drawing/2014/main" id="{8BB4B29C-F54A-FD4D-85E2-3633424892A3}"/>
              </a:ext>
            </a:extLst>
          </p:cNvPr>
          <p:cNvSpPr/>
          <p:nvPr/>
        </p:nvSpPr>
        <p:spPr>
          <a:xfrm rot="16200000" flipV="1">
            <a:off x="-1910102" y="2152500"/>
            <a:ext cx="5801369" cy="1101357"/>
          </a:xfrm>
          <a:prstGeom prst="rect">
            <a:avLst/>
          </a:prstGeom>
          <a:solidFill>
            <a:srgbClr val="D0DCE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145697-03E9-A043-8E7E-CDCDB6A39108}"/>
              </a:ext>
            </a:extLst>
          </p:cNvPr>
          <p:cNvSpPr/>
          <p:nvPr/>
        </p:nvSpPr>
        <p:spPr>
          <a:xfrm flipH="1">
            <a:off x="958923" y="-260700"/>
            <a:ext cx="78922" cy="619453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FCFCCA1-C782-3443-8361-80F206607664}"/>
              </a:ext>
            </a:extLst>
          </p:cNvPr>
          <p:cNvSpPr/>
          <p:nvPr/>
        </p:nvSpPr>
        <p:spPr>
          <a:xfrm>
            <a:off x="-122274" y="-548007"/>
            <a:ext cx="427461" cy="4696974"/>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pic>
        <p:nvPicPr>
          <p:cNvPr id="2" name="Picture 1">
            <a:extLst>
              <a:ext uri="{FF2B5EF4-FFF2-40B4-BE49-F238E27FC236}">
                <a16:creationId xmlns:a16="http://schemas.microsoft.com/office/drawing/2014/main" id="{EB1DE8F1-0BFE-EEB0-1C82-D8E4AEADC3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6639" y="1710096"/>
            <a:ext cx="2168423" cy="434172"/>
          </a:xfrm>
          <a:prstGeom prst="rect">
            <a:avLst/>
          </a:prstGeom>
        </p:spPr>
      </p:pic>
    </p:spTree>
    <p:extLst>
      <p:ext uri="{BB962C8B-B14F-4D97-AF65-F5344CB8AC3E}">
        <p14:creationId xmlns:p14="http://schemas.microsoft.com/office/powerpoint/2010/main" val="201732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00F6D-A834-E745-9E78-BB5982779A09}"/>
              </a:ext>
            </a:extLst>
          </p:cNvPr>
          <p:cNvSpPr/>
          <p:nvPr/>
        </p:nvSpPr>
        <p:spPr>
          <a:xfrm>
            <a:off x="4674635" y="0"/>
            <a:ext cx="7517365" cy="7863552"/>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5">
            <a:extLst>
              <a:ext uri="{FF2B5EF4-FFF2-40B4-BE49-F238E27FC236}">
                <a16:creationId xmlns:a16="http://schemas.microsoft.com/office/drawing/2014/main" id="{C056E4A0-BF8D-D64C-A75E-20999D895695}"/>
              </a:ext>
            </a:extLst>
          </p:cNvPr>
          <p:cNvSpPr>
            <a:spLocks noGrp="1"/>
          </p:cNvSpPr>
          <p:nvPr>
            <p:ph type="ftr" sz="quarter" idx="11"/>
          </p:nvPr>
        </p:nvSpPr>
        <p:spPr>
          <a:xfrm>
            <a:off x="171934" y="6370978"/>
            <a:ext cx="3739340" cy="365125"/>
          </a:xfrm>
        </p:spPr>
        <p:txBody>
          <a:bodyPr>
            <a:normAutofit/>
          </a:bodyPr>
          <a:lstStyle/>
          <a:p>
            <a:pPr algn="l">
              <a:spcAft>
                <a:spcPts val="600"/>
              </a:spcAft>
            </a:pPr>
            <a:r>
              <a:rPr lang="en-US" dirty="0">
                <a:solidFill>
                  <a:schemeClr val="bg1">
                    <a:lumMod val="85000"/>
                  </a:schemeClr>
                </a:solidFill>
              </a:rPr>
              <a:t>© 2021 Roe Law Group, PLLC</a:t>
            </a:r>
          </a:p>
        </p:txBody>
      </p:sp>
      <p:sp>
        <p:nvSpPr>
          <p:cNvPr id="19" name="Title 1">
            <a:extLst>
              <a:ext uri="{FF2B5EF4-FFF2-40B4-BE49-F238E27FC236}">
                <a16:creationId xmlns:a16="http://schemas.microsoft.com/office/drawing/2014/main" id="{60D7738C-0903-D043-BE84-9C331AB9228D}"/>
              </a:ext>
            </a:extLst>
          </p:cNvPr>
          <p:cNvSpPr txBox="1">
            <a:spLocks/>
          </p:cNvSpPr>
          <p:nvPr/>
        </p:nvSpPr>
        <p:spPr>
          <a:xfrm>
            <a:off x="5269649" y="974481"/>
            <a:ext cx="6811346" cy="1085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a:latin typeface="Times New Roman" panose="02020603050405020304" pitchFamily="18" charset="0"/>
                <a:cs typeface="Times New Roman" panose="02020603050405020304" pitchFamily="18" charset="0"/>
              </a:rPr>
              <a:t>A Timeline for Compliance</a:t>
            </a:r>
            <a:endParaRPr lang="en-US" i="1" dirty="0">
              <a:latin typeface="Times New Roman" panose="02020603050405020304" pitchFamily="18" charset="0"/>
              <a:cs typeface="Times New Roman" panose="02020603050405020304" pitchFamily="18" charset="0"/>
            </a:endParaRPr>
          </a:p>
        </p:txBody>
      </p:sp>
      <p:sp>
        <p:nvSpPr>
          <p:cNvPr id="20" name="Slide Number Placeholder 5">
            <a:extLst>
              <a:ext uri="{FF2B5EF4-FFF2-40B4-BE49-F238E27FC236}">
                <a16:creationId xmlns:a16="http://schemas.microsoft.com/office/drawing/2014/main" id="{B6B64734-EBE1-1741-A135-A18AA06504D0}"/>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2</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7710AD8-4FE8-384E-86D9-7EC10A1A02E5}"/>
              </a:ext>
            </a:extLst>
          </p:cNvPr>
          <p:cNvSpPr txBox="1">
            <a:spLocks/>
          </p:cNvSpPr>
          <p:nvPr/>
        </p:nvSpPr>
        <p:spPr>
          <a:xfrm>
            <a:off x="5269649" y="3034946"/>
            <a:ext cx="6731351" cy="259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April 2025</a:t>
            </a:r>
            <a:r>
              <a:rPr lang="en-US" sz="2000" dirty="0">
                <a:latin typeface="Times New Roman" panose="02020603050405020304" pitchFamily="18" charset="0"/>
                <a:cs typeface="Times New Roman" panose="02020603050405020304" pitchFamily="18" charset="0"/>
              </a:rPr>
              <a:t>: Decision on private or state plan</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June 2025</a:t>
            </a:r>
            <a:r>
              <a:rPr lang="en-US" sz="2000" dirty="0">
                <a:latin typeface="Times New Roman" panose="02020603050405020304" pitchFamily="18" charset="0"/>
                <a:cs typeface="Times New Roman" panose="02020603050405020304" pitchFamily="18" charset="0"/>
              </a:rPr>
              <a:t>: Create and work through policy language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August 2025</a:t>
            </a:r>
            <a:r>
              <a:rPr lang="en-US" sz="2000" dirty="0">
                <a:latin typeface="Times New Roman" panose="02020603050405020304" pitchFamily="18" charset="0"/>
                <a:cs typeface="Times New Roman" panose="02020603050405020304" pitchFamily="18" charset="0"/>
              </a:rPr>
              <a:t>: Create training and communications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September 2025</a:t>
            </a:r>
            <a:r>
              <a:rPr lang="en-US" sz="2000" dirty="0">
                <a:latin typeface="Times New Roman" panose="02020603050405020304" pitchFamily="18" charset="0"/>
                <a:cs typeface="Times New Roman" panose="02020603050405020304" pitchFamily="18" charset="0"/>
              </a:rPr>
              <a:t>: Begin to create process for implementation</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November 2025</a:t>
            </a:r>
            <a:r>
              <a:rPr lang="en-US" sz="2000" dirty="0">
                <a:latin typeface="Times New Roman" panose="02020603050405020304" pitchFamily="18" charset="0"/>
                <a:cs typeface="Times New Roman" panose="02020603050405020304" pitchFamily="18" charset="0"/>
              </a:rPr>
              <a:t>: Mandatory posting requirements begin</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December 2025</a:t>
            </a:r>
            <a:r>
              <a:rPr lang="en-US" sz="2000" dirty="0">
                <a:latin typeface="Times New Roman" panose="02020603050405020304" pitchFamily="18" charset="0"/>
                <a:cs typeface="Times New Roman" panose="02020603050405020304" pitchFamily="18" charset="0"/>
              </a:rPr>
              <a:t>: Final communications and notice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January 1, 2026</a:t>
            </a:r>
            <a:r>
              <a:rPr lang="en-US" sz="2000" dirty="0">
                <a:latin typeface="Times New Roman" panose="02020603050405020304" pitchFamily="18" charset="0"/>
                <a:cs typeface="Times New Roman" panose="02020603050405020304" pitchFamily="18" charset="0"/>
              </a:rPr>
              <a:t>: Begin deductions from employee pay</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u="sng" dirty="0">
                <a:latin typeface="Times New Roman" panose="02020603050405020304" pitchFamily="18" charset="0"/>
                <a:cs typeface="Times New Roman" panose="02020603050405020304" pitchFamily="18" charset="0"/>
              </a:rPr>
              <a:t>April 30, 2026</a:t>
            </a:r>
            <a:r>
              <a:rPr lang="en-US" sz="2000" dirty="0">
                <a:latin typeface="Times New Roman" panose="02020603050405020304" pitchFamily="18" charset="0"/>
                <a:cs typeface="Times New Roman" panose="02020603050405020304" pitchFamily="18" charset="0"/>
              </a:rPr>
              <a:t>: Deadline for first premiums to DEED</a:t>
            </a:r>
          </a:p>
        </p:txBody>
      </p:sp>
      <p:pic>
        <p:nvPicPr>
          <p:cNvPr id="3" name="Picture 2" descr="A group of people looking out a window&#10;&#10;Description automatically generated with low confidence">
            <a:extLst>
              <a:ext uri="{FF2B5EF4-FFF2-40B4-BE49-F238E27FC236}">
                <a16:creationId xmlns:a16="http://schemas.microsoft.com/office/drawing/2014/main" id="{35DF3A4F-BC1C-B14E-8449-6089243CD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8629" y="-138953"/>
            <a:ext cx="10703859" cy="7135906"/>
          </a:xfrm>
          <a:prstGeom prst="rect">
            <a:avLst/>
          </a:prstGeom>
        </p:spPr>
      </p:pic>
      <p:sp>
        <p:nvSpPr>
          <p:cNvPr id="11" name="Rectangle 10">
            <a:extLst>
              <a:ext uri="{FF2B5EF4-FFF2-40B4-BE49-F238E27FC236}">
                <a16:creationId xmlns:a16="http://schemas.microsoft.com/office/drawing/2014/main" id="{6F79F399-2D1F-F84A-A1FB-53093CC1BE6C}"/>
              </a:ext>
            </a:extLst>
          </p:cNvPr>
          <p:cNvSpPr/>
          <p:nvPr/>
        </p:nvSpPr>
        <p:spPr>
          <a:xfrm rot="10800000" flipH="1">
            <a:off x="5065599" y="469335"/>
            <a:ext cx="93046" cy="588180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8B7F5069-C2B4-CE4E-B5B7-B4DE332873FA}"/>
              </a:ext>
            </a:extLst>
          </p:cNvPr>
          <p:cNvSpPr txBox="1">
            <a:spLocks/>
          </p:cNvSpPr>
          <p:nvPr/>
        </p:nvSpPr>
        <p:spPr>
          <a:xfrm>
            <a:off x="191339" y="6342555"/>
            <a:ext cx="334413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solidFill>
                  <a:schemeClr val="bg2">
                    <a:lumMod val="90000"/>
                  </a:schemeClr>
                </a:solidFill>
                <a:latin typeface="Times New Roman" panose="02020603050405020304" pitchFamily="18" charset="0"/>
                <a:cs typeface="Times New Roman" panose="02020603050405020304" pitchFamily="18" charset="0"/>
              </a:rPr>
              <a:t>© 2025 Roe Law Group, PLLC</a:t>
            </a:r>
          </a:p>
        </p:txBody>
      </p:sp>
    </p:spTree>
    <p:extLst>
      <p:ext uri="{BB962C8B-B14F-4D97-AF65-F5344CB8AC3E}">
        <p14:creationId xmlns:p14="http://schemas.microsoft.com/office/powerpoint/2010/main" val="81161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ople working in an office&#10;&#10;Description automatically generated">
            <a:extLst>
              <a:ext uri="{FF2B5EF4-FFF2-40B4-BE49-F238E27FC236}">
                <a16:creationId xmlns:a16="http://schemas.microsoft.com/office/drawing/2014/main" id="{52E6651C-B4E2-4447-B4BD-AE0387E355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96358" y="4625825"/>
            <a:ext cx="4295642" cy="4207395"/>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3</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604158" y="-137897"/>
            <a:ext cx="7632602"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accent1">
                    <a:lumMod val="50000"/>
                  </a:schemeClr>
                </a:solidFill>
                <a:latin typeface="Times New Roman" panose="02020603050405020304" pitchFamily="18" charset="0"/>
              </a:rPr>
              <a:t>Who is Covered by PFML?</a:t>
            </a:r>
            <a:endParaRPr lang="en-US" spc="100" dirty="0">
              <a:solidFill>
                <a:schemeClr val="accent1">
                  <a:lumMod val="50000"/>
                </a:schemeClr>
              </a:solidFill>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604158" y="1371564"/>
            <a:ext cx="7003305" cy="4702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lnSpc>
                <a:spcPct val="100000"/>
              </a:lnSpc>
              <a:spcBef>
                <a:spcPts val="0"/>
              </a:spcBef>
              <a:buFont typeface="Arial" panose="020B0604020202020204" pitchFamily="34" charset="0"/>
              <a:buChar char="•"/>
            </a:pPr>
            <a:r>
              <a:rPr lang="en-US" sz="2500" dirty="0">
                <a:solidFill>
                  <a:srgbClr val="222222"/>
                </a:solidFill>
                <a:latin typeface="Times New Roman" panose="02020603050405020304" pitchFamily="18" charset="0"/>
              </a:rPr>
              <a:t>PFML covers virtually all private employers, regardless of size or number of employees.</a:t>
            </a:r>
          </a:p>
          <a:p>
            <a:pPr marL="457200" indent="-457200" algn="l">
              <a:lnSpc>
                <a:spcPct val="100000"/>
              </a:lnSpc>
              <a:spcBef>
                <a:spcPts val="0"/>
              </a:spcBef>
              <a:buFont typeface="Arial" panose="020B0604020202020204" pitchFamily="34" charset="0"/>
              <a:buChar char="•"/>
            </a:pPr>
            <a:endParaRPr lang="en-US" sz="2500" dirty="0">
              <a:solidFill>
                <a:srgbClr val="222222"/>
              </a:solidFill>
              <a:latin typeface="Times New Roman" panose="02020603050405020304" pitchFamily="18" charset="0"/>
            </a:endParaRPr>
          </a:p>
          <a:p>
            <a:pPr marL="457200" indent="-457200" algn="l">
              <a:lnSpc>
                <a:spcPct val="100000"/>
              </a:lnSpc>
              <a:spcBef>
                <a:spcPts val="0"/>
              </a:spcBef>
              <a:buFont typeface="Arial" panose="020B0604020202020204" pitchFamily="34" charset="0"/>
              <a:buChar char="•"/>
            </a:pPr>
            <a:r>
              <a:rPr lang="en-US" sz="2500" dirty="0">
                <a:solidFill>
                  <a:srgbClr val="222222"/>
                </a:solidFill>
                <a:latin typeface="Times New Roman" panose="02020603050405020304" pitchFamily="18" charset="0"/>
              </a:rPr>
              <a:t>Almost all Minnesota employees eligible for benefits (special rules apply for remote employees and seasonal employees).</a:t>
            </a:r>
          </a:p>
          <a:p>
            <a:pPr marL="457200" indent="-457200" algn="l">
              <a:lnSpc>
                <a:spcPct val="100000"/>
              </a:lnSpc>
              <a:spcBef>
                <a:spcPts val="0"/>
              </a:spcBef>
              <a:buFont typeface="Arial" panose="020B0604020202020204" pitchFamily="34" charset="0"/>
              <a:buChar char="•"/>
            </a:pPr>
            <a:endParaRPr lang="en-US" sz="2500" dirty="0">
              <a:solidFill>
                <a:srgbClr val="222222"/>
              </a:solidFill>
              <a:latin typeface="Times New Roman" panose="02020603050405020304" pitchFamily="18" charset="0"/>
            </a:endParaRPr>
          </a:p>
          <a:p>
            <a:pPr marL="457200" indent="-457200" algn="l">
              <a:lnSpc>
                <a:spcPct val="100000"/>
              </a:lnSpc>
              <a:spcBef>
                <a:spcPts val="0"/>
              </a:spcBef>
              <a:buFont typeface="Arial" panose="020B0604020202020204" pitchFamily="34" charset="0"/>
              <a:buChar char="•"/>
            </a:pPr>
            <a:r>
              <a:rPr lang="en-US" sz="2500" dirty="0">
                <a:solidFill>
                  <a:srgbClr val="222222"/>
                </a:solidFill>
                <a:latin typeface="Times New Roman" panose="02020603050405020304" pitchFamily="18" charset="0"/>
              </a:rPr>
              <a:t>To receive PFML benefits, the person must have wage credits of at least 5.3% of the state’s average annual wage in the prior four quarters (~$3,700 in annual earnings). </a:t>
            </a:r>
            <a:endParaRPr lang="en-US" sz="2500" b="0" i="0" u="none" strike="noStrike" dirty="0">
              <a:solidFill>
                <a:srgbClr val="222222"/>
              </a:solidFill>
              <a:effectLst/>
              <a:latin typeface="Arial" panose="020B0604020202020204" pitchFamily="34" charset="0"/>
            </a:endParaRPr>
          </a:p>
        </p:txBody>
      </p:sp>
      <p:pic>
        <p:nvPicPr>
          <p:cNvPr id="3" name="Picture 2" descr="People working in an office&#10;&#10;Description automatically generated">
            <a:extLst>
              <a:ext uri="{FF2B5EF4-FFF2-40B4-BE49-F238E27FC236}">
                <a16:creationId xmlns:a16="http://schemas.microsoft.com/office/drawing/2014/main" id="{7F768B77-ED5F-EF4F-8859-2F928C2E4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6358" y="-2403497"/>
            <a:ext cx="10286120" cy="6858000"/>
          </a:xfrm>
          <a:prstGeom prst="rect">
            <a:avLst/>
          </a:prstGeom>
        </p:spPr>
      </p:pic>
      <p:sp>
        <p:nvSpPr>
          <p:cNvPr id="11" name="Rectangle 10">
            <a:extLst>
              <a:ext uri="{FF2B5EF4-FFF2-40B4-BE49-F238E27FC236}">
                <a16:creationId xmlns:a16="http://schemas.microsoft.com/office/drawing/2014/main" id="{0D350060-7720-FE47-A585-EB04B4D517A0}"/>
              </a:ext>
            </a:extLst>
          </p:cNvPr>
          <p:cNvSpPr/>
          <p:nvPr/>
        </p:nvSpPr>
        <p:spPr>
          <a:xfrm rot="10800000" flipH="1">
            <a:off x="476544" y="-522514"/>
            <a:ext cx="127613" cy="6596742"/>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a:extLst>
              <a:ext uri="{FF2B5EF4-FFF2-40B4-BE49-F238E27FC236}">
                <a16:creationId xmlns:a16="http://schemas.microsoft.com/office/drawing/2014/main" id="{2A0C7D28-3CC0-A640-862C-A7A714674696}"/>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Tree>
    <p:extLst>
      <p:ext uri="{BB962C8B-B14F-4D97-AF65-F5344CB8AC3E}">
        <p14:creationId xmlns:p14="http://schemas.microsoft.com/office/powerpoint/2010/main" val="364646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looking at a tablet&#10;&#10;Description automatically generated with low confidence">
            <a:extLst>
              <a:ext uri="{FF2B5EF4-FFF2-40B4-BE49-F238E27FC236}">
                <a16:creationId xmlns:a16="http://schemas.microsoft.com/office/drawing/2014/main" id="{8633248A-36D1-4C4D-BC80-DFB17C44E4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
          <a:stretch/>
        </p:blipFill>
        <p:spPr>
          <a:xfrm>
            <a:off x="10309411" y="-1027784"/>
            <a:ext cx="4540307" cy="8351948"/>
          </a:xfrm>
          <a:prstGeom prst="rect">
            <a:avLst/>
          </a:prstGeom>
        </p:spPr>
      </p:pic>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
        <p:nvSpPr>
          <p:cNvPr id="13" name="Slide Number Placeholder 5">
            <a:extLst>
              <a:ext uri="{FF2B5EF4-FFF2-40B4-BE49-F238E27FC236}">
                <a16:creationId xmlns:a16="http://schemas.microsoft.com/office/drawing/2014/main" id="{E46306B7-F074-D744-B16E-7AFBE3B4862A}"/>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2">
                    <a:lumMod val="25000"/>
                  </a:schemeClr>
                </a:solidFill>
                <a:latin typeface="Times New Roman" panose="02020603050405020304" pitchFamily="18" charset="0"/>
                <a:cs typeface="Times New Roman" panose="02020603050405020304" pitchFamily="18" charset="0"/>
              </a:rPr>
              <a:pPr>
                <a:spcAft>
                  <a:spcPts val="600"/>
                </a:spcAft>
              </a:pPr>
              <a:t>4</a:t>
            </a:fld>
            <a:endParaRPr lang="en-US"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A1A4706-3FFC-8744-B5DA-DD1C55CCE89B}"/>
              </a:ext>
            </a:extLst>
          </p:cNvPr>
          <p:cNvSpPr txBox="1">
            <a:spLocks/>
          </p:cNvSpPr>
          <p:nvPr/>
        </p:nvSpPr>
        <p:spPr>
          <a:xfrm>
            <a:off x="413047" y="0"/>
            <a:ext cx="9896363"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50000"/>
                  </a:schemeClr>
                </a:solidFill>
                <a:latin typeface="Times New Roman" panose="02020603050405020304" pitchFamily="18" charset="0"/>
                <a:cs typeface="Times New Roman" panose="02020603050405020304" pitchFamily="18" charset="0"/>
              </a:rPr>
              <a:t>Reasons for Someone to Take PFML</a:t>
            </a:r>
          </a:p>
        </p:txBody>
      </p:sp>
      <p:sp>
        <p:nvSpPr>
          <p:cNvPr id="11" name="TextBox 10">
            <a:extLst>
              <a:ext uri="{FF2B5EF4-FFF2-40B4-BE49-F238E27FC236}">
                <a16:creationId xmlns:a16="http://schemas.microsoft.com/office/drawing/2014/main" id="{6FE9526C-3626-4741-8268-96FF8040EB7B}"/>
              </a:ext>
            </a:extLst>
          </p:cNvPr>
          <p:cNvSpPr txBox="1"/>
          <p:nvPr/>
        </p:nvSpPr>
        <p:spPr>
          <a:xfrm>
            <a:off x="1041051" y="1167194"/>
            <a:ext cx="8640353" cy="4939814"/>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Bonding after birth, adoption, or foster parenting;</a:t>
            </a:r>
          </a:p>
          <a:p>
            <a:pPr marL="457200" indent="-457200">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 “qualifying exigency,” such as a need associated with a military member’s active-duty service;</a:t>
            </a:r>
          </a:p>
          <a:p>
            <a:pPr marL="457200" indent="-457200">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Safety leave, which is leave from work because of domestic abuse, sexual assault, or stalking when the leave is associated with seeking medical, victim services, psychological, or legal assistance, as well as relocation due to the event; and</a:t>
            </a:r>
          </a:p>
          <a:p>
            <a:pPr marL="457200" indent="-457200">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A serious health condition of self or family member.</a:t>
            </a:r>
          </a:p>
          <a:p>
            <a:pPr marL="457200" indent="-4572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A6C8E0F-8112-0D4F-8115-ECC56C42F624}"/>
              </a:ext>
            </a:extLst>
          </p:cNvPr>
          <p:cNvSpPr/>
          <p:nvPr/>
        </p:nvSpPr>
        <p:spPr>
          <a:xfrm rot="10800000" flipH="1" flipV="1">
            <a:off x="-839581" y="1019636"/>
            <a:ext cx="1625394" cy="423293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4FDECA-182C-5F42-A2C5-D202EB3190A6}"/>
              </a:ext>
            </a:extLst>
          </p:cNvPr>
          <p:cNvSpPr/>
          <p:nvPr/>
        </p:nvSpPr>
        <p:spPr>
          <a:xfrm rot="10800000" flipH="1" flipV="1">
            <a:off x="-26884" y="962488"/>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16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nch looking out a window&#10;&#10;Description automatically generated">
            <a:extLst>
              <a:ext uri="{FF2B5EF4-FFF2-40B4-BE49-F238E27FC236}">
                <a16:creationId xmlns:a16="http://schemas.microsoft.com/office/drawing/2014/main" id="{50F0DD13-3D18-D04C-9E95-FD3EFBA853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8687" y="-215653"/>
            <a:ext cx="5303353" cy="685800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5</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337763" y="2735181"/>
            <a:ext cx="6491662" cy="3098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l">
              <a:lnSpc>
                <a:spcPct val="100000"/>
              </a:lnSpc>
              <a:buFont typeface="Arial" panose="020B0604020202020204" pitchFamily="34" charset="0"/>
              <a:buChar char="•"/>
            </a:pPr>
            <a:r>
              <a:rPr lang="en-US" sz="2600" b="0" i="0" u="none" strike="noStrike" dirty="0">
                <a:solidFill>
                  <a:srgbClr val="222222"/>
                </a:solidFill>
                <a:effectLst/>
                <a:latin typeface="Times New Roman" panose="02020603050405020304" pitchFamily="18" charset="0"/>
              </a:rPr>
              <a:t>Individuals may begin applying for PFML benefits on January 1, 2026. </a:t>
            </a:r>
          </a:p>
          <a:p>
            <a:pPr marL="457200" indent="-457200" algn="l">
              <a:lnSpc>
                <a:spcPct val="100000"/>
              </a:lnSpc>
              <a:buFont typeface="Arial" panose="020B0604020202020204" pitchFamily="34" charset="0"/>
              <a:buChar char="•"/>
            </a:pPr>
            <a:r>
              <a:rPr lang="en-US" sz="2600" dirty="0">
                <a:solidFill>
                  <a:srgbClr val="222222"/>
                </a:solidFill>
                <a:latin typeface="Times New Roman" panose="02020603050405020304" pitchFamily="18" charset="0"/>
              </a:rPr>
              <a:t>Generally, there is a 7-day waiting period before employees starts receiving benefits (benefits retroactively apply to first day of qualifying event).</a:t>
            </a:r>
          </a:p>
          <a:p>
            <a:pPr marL="457200" indent="-457200" algn="l">
              <a:lnSpc>
                <a:spcPct val="100000"/>
              </a:lnSpc>
              <a:buFont typeface="Arial" panose="020B0604020202020204" pitchFamily="34" charset="0"/>
              <a:buChar char="•"/>
            </a:pPr>
            <a:endParaRPr lang="en-US" sz="2600" b="0" i="0" u="none" strike="noStrike" dirty="0">
              <a:solidFill>
                <a:srgbClr val="222222"/>
              </a:solidFill>
              <a:effectLst/>
              <a:latin typeface="Arial" panose="020B0604020202020204" pitchFamily="34" charset="0"/>
            </a:endParaRP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310600" y="1007207"/>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dirty="0">
                <a:solidFill>
                  <a:schemeClr val="accent1">
                    <a:lumMod val="50000"/>
                  </a:schemeClr>
                </a:solidFill>
                <a:latin typeface="Times New Roman" panose="02020603050405020304" pitchFamily="18" charset="0"/>
                <a:cs typeface="Times New Roman" panose="02020603050405020304" pitchFamily="18" charset="0"/>
              </a:rPr>
              <a:t>WHEN DO PFML BENEFITS BEGIN?</a:t>
            </a:r>
            <a:endParaRPr lang="en-US" sz="5500" dirty="0">
              <a:solidFill>
                <a:schemeClr val="accent1">
                  <a:lumMod val="50000"/>
                </a:schemeClr>
              </a:solidFill>
            </a:endParaRPr>
          </a:p>
        </p:txBody>
      </p:sp>
      <p:sp>
        <p:nvSpPr>
          <p:cNvPr id="15" name="Footer Placeholder 6">
            <a:extLst>
              <a:ext uri="{FF2B5EF4-FFF2-40B4-BE49-F238E27FC236}">
                <a16:creationId xmlns:a16="http://schemas.microsoft.com/office/drawing/2014/main" id="{847BF7CC-793C-F84A-BDF2-82A85D15E7C1}"/>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
        <p:nvSpPr>
          <p:cNvPr id="14" name="Rectangle 13">
            <a:extLst>
              <a:ext uri="{FF2B5EF4-FFF2-40B4-BE49-F238E27FC236}">
                <a16:creationId xmlns:a16="http://schemas.microsoft.com/office/drawing/2014/main" id="{F4317109-D1D1-594C-95F1-7D8D298563FE}"/>
              </a:ext>
            </a:extLst>
          </p:cNvPr>
          <p:cNvSpPr/>
          <p:nvPr/>
        </p:nvSpPr>
        <p:spPr>
          <a:xfrm rot="10800000" flipH="1" flipV="1">
            <a:off x="-4949527" y="5885653"/>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6B67EF-B8B5-0642-BB5A-6046F42062BA}"/>
              </a:ext>
            </a:extLst>
          </p:cNvPr>
          <p:cNvSpPr/>
          <p:nvPr/>
        </p:nvSpPr>
        <p:spPr>
          <a:xfrm rot="10800000" flipH="1" flipV="1">
            <a:off x="-4949527" y="904302"/>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06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table looking at a tablet&#10;&#10;Description automatically generated with low confidence">
            <a:extLst>
              <a:ext uri="{FF2B5EF4-FFF2-40B4-BE49-F238E27FC236}">
                <a16:creationId xmlns:a16="http://schemas.microsoft.com/office/drawing/2014/main" id="{8090CC94-4D48-2341-B5E5-E9F03C37BD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9632" y="1338642"/>
            <a:ext cx="5896172" cy="4422452"/>
          </a:xfrm>
          <a:prstGeom prst="rect">
            <a:avLst/>
          </a:prstGeom>
        </p:spPr>
      </p:pic>
      <p:sp>
        <p:nvSpPr>
          <p:cNvPr id="10" name="Footer Placeholder 6">
            <a:extLst>
              <a:ext uri="{FF2B5EF4-FFF2-40B4-BE49-F238E27FC236}">
                <a16:creationId xmlns:a16="http://schemas.microsoft.com/office/drawing/2014/main" id="{72082563-B25F-8C46-A0FC-5F6F24C8E418}"/>
              </a:ext>
            </a:extLst>
          </p:cNvPr>
          <p:cNvSpPr>
            <a:spLocks noGrp="1"/>
          </p:cNvSpPr>
          <p:nvPr>
            <p:ph type="ftr" sz="quarter" idx="11"/>
          </p:nvPr>
        </p:nvSpPr>
        <p:spPr>
          <a:xfrm>
            <a:off x="191339" y="6342555"/>
            <a:ext cx="3344134" cy="365125"/>
          </a:xfrm>
        </p:spPr>
        <p:txBody>
          <a:bodyPr>
            <a:normAutofit/>
          </a:bodyPr>
          <a:lstStyle/>
          <a:p>
            <a:pPr algn="l">
              <a:spcAft>
                <a:spcPts val="600"/>
              </a:spcAft>
            </a:pPr>
            <a:r>
              <a:rPr lang="en-US" dirty="0">
                <a:solidFill>
                  <a:schemeClr val="tx1">
                    <a:lumMod val="65000"/>
                    <a:lumOff val="35000"/>
                  </a:schemeClr>
                </a:solidFill>
                <a:latin typeface="Times New Roman" panose="02020603050405020304" pitchFamily="18" charset="0"/>
                <a:cs typeface="Times New Roman" panose="02020603050405020304" pitchFamily="18" charset="0"/>
              </a:rPr>
              <a:t>© 2025 Roe Law Group, PLLC</a:t>
            </a:r>
          </a:p>
        </p:txBody>
      </p:sp>
      <p:sp>
        <p:nvSpPr>
          <p:cNvPr id="11" name="TextBox 10">
            <a:extLst>
              <a:ext uri="{FF2B5EF4-FFF2-40B4-BE49-F238E27FC236}">
                <a16:creationId xmlns:a16="http://schemas.microsoft.com/office/drawing/2014/main" id="{6FE9526C-3626-4741-8268-96FF8040EB7B}"/>
              </a:ext>
            </a:extLst>
          </p:cNvPr>
          <p:cNvSpPr txBox="1"/>
          <p:nvPr/>
        </p:nvSpPr>
        <p:spPr>
          <a:xfrm>
            <a:off x="308632" y="1443841"/>
            <a:ext cx="6141000" cy="4401205"/>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 employee may take up to 12 weeks of PFML benefits </a:t>
            </a:r>
            <a:r>
              <a:rPr lang="en-US" sz="2800" i="1" dirty="0">
                <a:latin typeface="Times New Roman" panose="02020603050405020304" pitchFamily="18" charset="0"/>
                <a:cs typeface="Times New Roman" panose="02020603050405020304" pitchFamily="18" charset="0"/>
              </a:rPr>
              <a:t>per benefit year </a:t>
            </a:r>
            <a:r>
              <a:rPr lang="en-US" sz="2800" dirty="0">
                <a:latin typeface="Times New Roman" panose="02020603050405020304" pitchFamily="18" charset="0"/>
                <a:cs typeface="Times New Roman" panose="02020603050405020304" pitchFamily="18" charset="0"/>
              </a:rPr>
              <a:t>for their own serious health condition and up to 12 weeks of paid leave for bonding, family care, safety, or a qualifying exigency.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Employees are limited to an aggregate of 20 weeks of PFML benefits in a benefit year.</a:t>
            </a:r>
            <a:endParaRPr lang="en-US" sz="2000" dirty="0">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4017BDC-3291-0248-8325-8900C6982A8A}"/>
              </a:ext>
            </a:extLst>
          </p:cNvPr>
          <p:cNvSpPr txBox="1">
            <a:spLocks/>
          </p:cNvSpPr>
          <p:nvPr/>
        </p:nvSpPr>
        <p:spPr>
          <a:xfrm>
            <a:off x="413048" y="0"/>
            <a:ext cx="10976250" cy="116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accent1">
                  <a:lumMod val="50000"/>
                </a:schemeClr>
              </a:solidFill>
              <a:latin typeface="Times New Roman" panose="02020603050405020304" pitchFamily="18" charset="0"/>
              <a:cs typeface="Times New Roman" panose="02020603050405020304" pitchFamily="18" charset="0"/>
            </a:endParaRPr>
          </a:p>
          <a:p>
            <a:r>
              <a:rPr lang="en-US" b="1" dirty="0">
                <a:solidFill>
                  <a:schemeClr val="accent1">
                    <a:lumMod val="50000"/>
                  </a:schemeClr>
                </a:solidFill>
                <a:latin typeface="Times New Roman" panose="02020603050405020304" pitchFamily="18" charset="0"/>
                <a:cs typeface="Times New Roman" panose="02020603050405020304" pitchFamily="18" charset="0"/>
              </a:rPr>
              <a:t>HOW MUCH TIME CAN EMPLOYEES TAKE?</a:t>
            </a:r>
          </a:p>
        </p:txBody>
      </p:sp>
      <p:sp>
        <p:nvSpPr>
          <p:cNvPr id="14" name="Slide Number Placeholder 5">
            <a:extLst>
              <a:ext uri="{FF2B5EF4-FFF2-40B4-BE49-F238E27FC236}">
                <a16:creationId xmlns:a16="http://schemas.microsoft.com/office/drawing/2014/main" id="{58950E05-6372-A34E-BBB8-3382FCDB1F9B}"/>
              </a:ext>
            </a:extLst>
          </p:cNvPr>
          <p:cNvSpPr txBox="1">
            <a:spLocks/>
          </p:cNvSpPr>
          <p:nvPr/>
        </p:nvSpPr>
        <p:spPr>
          <a:xfrm>
            <a:off x="11389298" y="6286190"/>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6</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35B01E1-AB2F-8943-9D4D-96EDECD6A1A0}"/>
              </a:ext>
            </a:extLst>
          </p:cNvPr>
          <p:cNvSpPr/>
          <p:nvPr/>
        </p:nvSpPr>
        <p:spPr>
          <a:xfrm rot="10800000" flipH="1" flipV="1">
            <a:off x="-42864" y="757238"/>
            <a:ext cx="11778952" cy="57148"/>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30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C3C2CC-9AB3-1447-9B65-02E9F2F7E75B}"/>
              </a:ext>
            </a:extLst>
          </p:cNvPr>
          <p:cNvSpPr/>
          <p:nvPr/>
        </p:nvSpPr>
        <p:spPr>
          <a:xfrm>
            <a:off x="-1154254" y="-237494"/>
            <a:ext cx="6790324" cy="7756071"/>
          </a:xfrm>
          <a:prstGeom prst="rect">
            <a:avLst/>
          </a:prstGeom>
          <a:solidFill>
            <a:schemeClr val="tx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B75"/>
              </a:solidFill>
            </a:endParaRPr>
          </a:p>
        </p:txBody>
      </p:sp>
      <p:sp>
        <p:nvSpPr>
          <p:cNvPr id="9" name="Footer Placeholder 6">
            <a:extLst>
              <a:ext uri="{FF2B5EF4-FFF2-40B4-BE49-F238E27FC236}">
                <a16:creationId xmlns:a16="http://schemas.microsoft.com/office/drawing/2014/main" id="{48E8505E-B2E0-1044-882E-1AEAE0EC01E2}"/>
              </a:ext>
            </a:extLst>
          </p:cNvPr>
          <p:cNvSpPr>
            <a:spLocks noGrp="1"/>
          </p:cNvSpPr>
          <p:nvPr>
            <p:ph type="ftr" sz="quarter" idx="11"/>
          </p:nvPr>
        </p:nvSpPr>
        <p:spPr>
          <a:xfrm>
            <a:off x="-878262" y="6358664"/>
            <a:ext cx="4114800" cy="365125"/>
          </a:xfrm>
        </p:spPr>
        <p:txBody>
          <a:bodyPr vert="horz" lIns="91440" tIns="45720" rIns="91440" bIns="45720" rtlCol="0" anchor="ctr">
            <a:normAutofit/>
          </a:bodyPr>
          <a:lstStyle/>
          <a:p>
            <a:pPr>
              <a:spcAft>
                <a:spcPts val="600"/>
              </a:spcAft>
              <a:defRPr/>
            </a:pPr>
            <a:r>
              <a:rPr lang="en-US" kern="1200" dirty="0">
                <a:solidFill>
                  <a:schemeClr val="bg2">
                    <a:lumMod val="25000"/>
                  </a:schemeClr>
                </a:solidFill>
                <a:latin typeface="Times New Roman" panose="02020603050405020304" pitchFamily="18" charset="0"/>
                <a:cs typeface="Times New Roman" panose="02020603050405020304" pitchFamily="18" charset="0"/>
              </a:rPr>
              <a:t>© 2025 Roe Law Group, PLLC</a:t>
            </a:r>
          </a:p>
        </p:txBody>
      </p:sp>
      <p:sp>
        <p:nvSpPr>
          <p:cNvPr id="12" name="Slide Number Placeholder 5">
            <a:extLst>
              <a:ext uri="{FF2B5EF4-FFF2-40B4-BE49-F238E27FC236}">
                <a16:creationId xmlns:a16="http://schemas.microsoft.com/office/drawing/2014/main" id="{F12C9F0F-8CEA-C141-867B-8EDBBC8ED2C3}"/>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rPr>
              <a:pPr>
                <a:spcAft>
                  <a:spcPts val="600"/>
                </a:spcAft>
              </a:pPr>
              <a:t>7</a:t>
            </a:fld>
            <a:endParaRPr lang="en-US" dirty="0">
              <a:solidFill>
                <a:schemeClr val="bg1"/>
              </a:solidFill>
            </a:endParaRPr>
          </a:p>
        </p:txBody>
      </p:sp>
      <p:sp>
        <p:nvSpPr>
          <p:cNvPr id="13" name="Slide Number Placeholder 5">
            <a:extLst>
              <a:ext uri="{FF2B5EF4-FFF2-40B4-BE49-F238E27FC236}">
                <a16:creationId xmlns:a16="http://schemas.microsoft.com/office/drawing/2014/main" id="{B304CDCC-3862-A549-9A7D-583D8ACA456A}"/>
              </a:ext>
            </a:extLst>
          </p:cNvPr>
          <p:cNvSpPr txBox="1">
            <a:spLocks/>
          </p:cNvSpPr>
          <p:nvPr/>
        </p:nvSpPr>
        <p:spPr>
          <a:xfrm>
            <a:off x="11404045" y="6307186"/>
            <a:ext cx="602741"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448383F-A80B-42EE-AF2A-9BC947A43F02}" type="slidenum">
              <a:rPr lang="en-US" smtClean="0">
                <a:solidFill>
                  <a:schemeClr val="tx1">
                    <a:lumMod val="85000"/>
                    <a:lumOff val="15000"/>
                  </a:schemeClr>
                </a:solidFill>
                <a:latin typeface="Times New Roman" panose="02020603050405020304" pitchFamily="18" charset="0"/>
                <a:cs typeface="Times New Roman" panose="02020603050405020304" pitchFamily="18" charset="0"/>
              </a:rPr>
              <a:pPr>
                <a:spcAft>
                  <a:spcPts val="600"/>
                </a:spcAft>
              </a:pPr>
              <a:t>7</a:t>
            </a:fld>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itle 8">
            <a:extLst>
              <a:ext uri="{FF2B5EF4-FFF2-40B4-BE49-F238E27FC236}">
                <a16:creationId xmlns:a16="http://schemas.microsoft.com/office/drawing/2014/main" id="{002F05C0-9831-F64E-9696-CE4A9B62DDA1}"/>
              </a:ext>
            </a:extLst>
          </p:cNvPr>
          <p:cNvSpPr>
            <a:spLocks noGrp="1"/>
          </p:cNvSpPr>
          <p:nvPr>
            <p:ph type="title"/>
          </p:nvPr>
        </p:nvSpPr>
        <p:spPr>
          <a:xfrm>
            <a:off x="693671" y="364416"/>
            <a:ext cx="5169249" cy="2437539"/>
          </a:xfrm>
        </p:spPr>
        <p:txBody>
          <a:bodyPr vert="horz" lIns="91440" tIns="45720" rIns="91440" bIns="45720" rtlCol="0" anchor="ctr">
            <a:noAutofit/>
          </a:bodyPr>
          <a:lstStyle/>
          <a:p>
            <a:r>
              <a:rPr lang="en-US" sz="5500" b="1" dirty="0">
                <a:solidFill>
                  <a:schemeClr val="bg1"/>
                </a:solidFill>
                <a:latin typeface="Times New Roman" panose="02020603050405020304" pitchFamily="18" charset="0"/>
                <a:cs typeface="Times New Roman" panose="02020603050405020304" pitchFamily="18" charset="0"/>
              </a:rPr>
              <a:t>Calculating PFML Benefits</a:t>
            </a:r>
            <a:endParaRPr lang="en-US" sz="5500" i="1" dirty="0">
              <a:solidFill>
                <a:schemeClr val="bg1"/>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1C5CE716-0F8D-3E4D-9143-7F425CE9A76B}"/>
              </a:ext>
            </a:extLst>
          </p:cNvPr>
          <p:cNvSpPr txBox="1">
            <a:spLocks/>
          </p:cNvSpPr>
          <p:nvPr/>
        </p:nvSpPr>
        <p:spPr>
          <a:xfrm>
            <a:off x="6565231" y="530810"/>
            <a:ext cx="4933098" cy="6192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PFML benefits are paid based on a 90-66-55 calculation and depends on both the employee’s average weekly wage and the state’s average weekly wage (SAWW).</a:t>
            </a:r>
          </a:p>
          <a:p>
            <a:pPr>
              <a:lnSpc>
                <a:spcPct val="100000"/>
              </a:lnSpc>
            </a:pPr>
            <a:endParaRPr lang="en-US" sz="2800" dirty="0">
              <a:latin typeface="Times New Roman" panose="02020603050405020304" pitchFamily="18" charset="0"/>
              <a:cs typeface="Times New Roman" panose="02020603050405020304" pitchFamily="18" charset="0"/>
            </a:endParaRPr>
          </a:p>
          <a:p>
            <a:pPr marL="342900" indent="-342900">
              <a:lnSpc>
                <a:spcPct val="10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maximum weekly PFML benefit that a person can receive is an amount equal to the SAWW, which is currently $1,481.76 as of 2025.</a:t>
            </a:r>
          </a:p>
          <a:p>
            <a:pPr marL="342900" indent="-342900">
              <a:lnSpc>
                <a:spcPct val="10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nSpc>
                <a:spcPct val="100000"/>
              </a:lnSpc>
            </a:pPr>
            <a:endParaRPr lang="en-US" sz="2500" dirty="0">
              <a:latin typeface="Times New Roman" panose="02020603050405020304" pitchFamily="18" charset="0"/>
              <a:cs typeface="Times New Roman" panose="02020603050405020304" pitchFamily="18" charset="0"/>
            </a:endParaRPr>
          </a:p>
        </p:txBody>
      </p:sp>
      <p:pic>
        <p:nvPicPr>
          <p:cNvPr id="10" name="Picture 9" descr="A picture containing text, computer, desk&#10;&#10;Description automatically generated">
            <a:extLst>
              <a:ext uri="{FF2B5EF4-FFF2-40B4-BE49-F238E27FC236}">
                <a16:creationId xmlns:a16="http://schemas.microsoft.com/office/drawing/2014/main" id="{762AB254-26F7-B745-AE18-94F45A7146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35" r="-1"/>
          <a:stretch/>
        </p:blipFill>
        <p:spPr>
          <a:xfrm>
            <a:off x="309630" y="2632391"/>
            <a:ext cx="5326440" cy="3533272"/>
          </a:xfrm>
          <a:prstGeom prst="rect">
            <a:avLst/>
          </a:prstGeom>
        </p:spPr>
      </p:pic>
      <p:sp>
        <p:nvSpPr>
          <p:cNvPr id="16" name="Rectangle 15">
            <a:extLst>
              <a:ext uri="{FF2B5EF4-FFF2-40B4-BE49-F238E27FC236}">
                <a16:creationId xmlns:a16="http://schemas.microsoft.com/office/drawing/2014/main" id="{6B210B82-B610-474B-9180-06DA71551868}"/>
              </a:ext>
            </a:extLst>
          </p:cNvPr>
          <p:cNvSpPr/>
          <p:nvPr/>
        </p:nvSpPr>
        <p:spPr>
          <a:xfrm rot="5400000" flipH="1">
            <a:off x="3419287" y="3466091"/>
            <a:ext cx="5353424" cy="45719"/>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198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lack and white background&#10;&#10;Description automatically generated">
            <a:extLst>
              <a:ext uri="{FF2B5EF4-FFF2-40B4-BE49-F238E27FC236}">
                <a16:creationId xmlns:a16="http://schemas.microsoft.com/office/drawing/2014/main" id="{D1455AA7-1D5F-4148-8E09-D17DF0CFD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2944" y="-76615"/>
            <a:ext cx="4682941" cy="7020880"/>
          </a:xfrm>
          <a:prstGeom prst="rect">
            <a:avLst/>
          </a:prstGeom>
        </p:spPr>
      </p:pic>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2025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23850" y="228560"/>
            <a:ext cx="9042089"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0" u="none" strike="noStrike" dirty="0">
                <a:solidFill>
                  <a:srgbClr val="222222"/>
                </a:solidFill>
                <a:effectLst/>
                <a:latin typeface="Times New Roman" panose="02020603050405020304" pitchFamily="18" charset="0"/>
              </a:rPr>
              <a:t>WHAT ABOUT SUPPLEMENTAL BENEFITS?</a:t>
            </a:r>
            <a:endParaRPr lang="en-US" sz="4000" dirty="0"/>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580668" y="1020417"/>
            <a:ext cx="5319389" cy="528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endParaRPr lang="en-US" sz="2600" b="0" i="0" u="none" strike="noStrike" dirty="0">
              <a:solidFill>
                <a:srgbClr val="222222"/>
              </a:solidFill>
              <a:effectLst/>
              <a:latin typeface="Times New Roman" panose="02020603050405020304" pitchFamily="18" charset="0"/>
            </a:endParaRPr>
          </a:p>
          <a:p>
            <a:pPr marL="342900" indent="-342900" algn="l">
              <a:spcBef>
                <a:spcPts val="0"/>
              </a:spcBef>
              <a:buFont typeface="Arial" panose="020B0604020202020204" pitchFamily="34" charset="0"/>
              <a:buChar char="•"/>
            </a:pPr>
            <a:r>
              <a:rPr lang="en-US" sz="2600" b="0" i="0" u="none" strike="noStrike" dirty="0">
                <a:solidFill>
                  <a:srgbClr val="222222"/>
                </a:solidFill>
                <a:effectLst/>
                <a:latin typeface="Times New Roman" panose="02020603050405020304" pitchFamily="18" charset="0"/>
              </a:rPr>
              <a:t>What benefits will you continue to offer?</a:t>
            </a:r>
          </a:p>
          <a:p>
            <a:pPr marL="342900" indent="-342900" algn="l">
              <a:spcBef>
                <a:spcPts val="0"/>
              </a:spcBef>
              <a:buFont typeface="Arial" panose="020B0604020202020204" pitchFamily="34" charset="0"/>
              <a:buChar char="•"/>
            </a:pPr>
            <a:r>
              <a:rPr lang="en-US" sz="2600" dirty="0">
                <a:solidFill>
                  <a:srgbClr val="222222"/>
                </a:solidFill>
                <a:latin typeface="Times New Roman" panose="02020603050405020304" pitchFamily="18" charset="0"/>
              </a:rPr>
              <a:t>Can you require usage of supplemental benefits?</a:t>
            </a:r>
          </a:p>
          <a:p>
            <a:pPr marL="342900" indent="-342900" algn="l">
              <a:spcBef>
                <a:spcPts val="0"/>
              </a:spcBef>
              <a:buFont typeface="Arial" panose="020B0604020202020204" pitchFamily="34" charset="0"/>
              <a:buChar char="•"/>
            </a:pPr>
            <a:r>
              <a:rPr lang="en-US" sz="2600" b="0" i="0" u="none" strike="noStrike" dirty="0">
                <a:solidFill>
                  <a:srgbClr val="222222"/>
                </a:solidFill>
                <a:effectLst/>
                <a:latin typeface="Times New Roman" panose="02020603050405020304" pitchFamily="18" charset="0"/>
              </a:rPr>
              <a:t>How </a:t>
            </a:r>
            <a:r>
              <a:rPr lang="en-US" sz="2600" dirty="0">
                <a:solidFill>
                  <a:srgbClr val="222222"/>
                </a:solidFill>
                <a:latin typeface="Times New Roman" panose="02020603050405020304" pitchFamily="18" charset="0"/>
              </a:rPr>
              <a:t>will you manage attendance?</a:t>
            </a:r>
          </a:p>
          <a:p>
            <a:pPr marL="342900" indent="-342900" algn="l">
              <a:spcBef>
                <a:spcPts val="0"/>
              </a:spcBef>
              <a:buFont typeface="Arial" panose="020B0604020202020204" pitchFamily="34" charset="0"/>
              <a:buChar char="•"/>
            </a:pPr>
            <a:r>
              <a:rPr lang="en-US" sz="2600" b="0" i="0" u="none" strike="noStrike" dirty="0">
                <a:solidFill>
                  <a:srgbClr val="222222"/>
                </a:solidFill>
                <a:effectLst/>
                <a:latin typeface="Times New Roman" panose="02020603050405020304" pitchFamily="18" charset="0"/>
              </a:rPr>
              <a:t>What </a:t>
            </a:r>
            <a:r>
              <a:rPr lang="en-US" sz="2600" dirty="0">
                <a:solidFill>
                  <a:srgbClr val="222222"/>
                </a:solidFill>
                <a:latin typeface="Times New Roman" panose="02020603050405020304" pitchFamily="18" charset="0"/>
              </a:rPr>
              <a:t>benefits are run concurrently with PFML? </a:t>
            </a:r>
          </a:p>
          <a:p>
            <a:pPr marL="342900" indent="-342900" algn="l">
              <a:spcBef>
                <a:spcPts val="0"/>
              </a:spcBef>
              <a:buFont typeface="Arial" panose="020B0604020202020204" pitchFamily="34" charset="0"/>
              <a:buChar char="•"/>
            </a:pPr>
            <a:r>
              <a:rPr lang="en-US" sz="2600" b="0" i="0" u="none" strike="noStrike" dirty="0">
                <a:solidFill>
                  <a:srgbClr val="222222"/>
                </a:solidFill>
                <a:effectLst/>
                <a:latin typeface="Times New Roman" panose="02020603050405020304" pitchFamily="18" charset="0"/>
              </a:rPr>
              <a:t>What about WC benefits?</a:t>
            </a:r>
          </a:p>
          <a:p>
            <a:pPr marL="342900" indent="-342900" algn="l">
              <a:spcBef>
                <a:spcPts val="0"/>
              </a:spcBef>
              <a:buFont typeface="Arial" panose="020B0604020202020204" pitchFamily="34" charset="0"/>
              <a:buChar char="•"/>
            </a:pPr>
            <a:r>
              <a:rPr lang="en-US" sz="2600" dirty="0">
                <a:solidFill>
                  <a:srgbClr val="222222"/>
                </a:solidFill>
                <a:latin typeface="Times New Roman" panose="02020603050405020304" pitchFamily="18" charset="0"/>
              </a:rPr>
              <a:t>Can an employee be made whole during leave?</a:t>
            </a:r>
            <a:endParaRPr lang="en-US" sz="2600" b="0" i="0" u="none" strike="noStrike" dirty="0">
              <a:solidFill>
                <a:srgbClr val="222222"/>
              </a:solidFill>
              <a:effectLst/>
              <a:latin typeface="Arial" panose="020B0604020202020204" pitchFamily="34" charset="0"/>
            </a:endParaRPr>
          </a:p>
        </p:txBody>
      </p:sp>
      <p:sp>
        <p:nvSpPr>
          <p:cNvPr id="10" name="Rectangle 9">
            <a:extLst>
              <a:ext uri="{FF2B5EF4-FFF2-40B4-BE49-F238E27FC236}">
                <a16:creationId xmlns:a16="http://schemas.microsoft.com/office/drawing/2014/main" id="{95D13A23-B9A1-7D4F-9EDD-61B95C015611}"/>
              </a:ext>
            </a:extLst>
          </p:cNvPr>
          <p:cNvSpPr/>
          <p:nvPr/>
        </p:nvSpPr>
        <p:spPr>
          <a:xfrm rot="10800000" flipH="1">
            <a:off x="-177602" y="142605"/>
            <a:ext cx="8339470" cy="1761794"/>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erson sitting at a desk&#10;&#10;Description automatically generated">
            <a:extLst>
              <a:ext uri="{FF2B5EF4-FFF2-40B4-BE49-F238E27FC236}">
                <a16:creationId xmlns:a16="http://schemas.microsoft.com/office/drawing/2014/main" id="{84FEB1DE-E0A5-A641-A505-EB07B7C35185}"/>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a:ext>
            </a:extLst>
          </a:blip>
          <a:stretch>
            <a:fillRect/>
          </a:stretch>
        </p:blipFill>
        <p:spPr>
          <a:xfrm>
            <a:off x="5900057" y="2204857"/>
            <a:ext cx="6623627" cy="4424583"/>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accent1">
                    <a:lumMod val="50000"/>
                  </a:schemeClr>
                </a:solidFill>
                <a:latin typeface="Times New Roman" panose="02020603050405020304" pitchFamily="18" charset="0"/>
                <a:cs typeface="Times New Roman" panose="02020603050405020304" pitchFamily="18" charset="0"/>
              </a:rPr>
              <a:pPr>
                <a:spcAft>
                  <a:spcPts val="600"/>
                </a:spcAft>
              </a:pPr>
              <a:t>8</a:t>
            </a:fld>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7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her head in front of a computer&#10;&#10;Description automatically generated">
            <a:extLst>
              <a:ext uri="{FF2B5EF4-FFF2-40B4-BE49-F238E27FC236}">
                <a16:creationId xmlns:a16="http://schemas.microsoft.com/office/drawing/2014/main" id="{EC0B6D37-4EB5-0842-820D-F4202358A3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0406952" y="-110918"/>
            <a:ext cx="4811430" cy="7269019"/>
          </a:xfrm>
          <a:prstGeom prst="rect">
            <a:avLst/>
          </a:prstGeom>
        </p:spPr>
      </p:pic>
      <p:pic>
        <p:nvPicPr>
          <p:cNvPr id="3" name="Picture 2" descr="A person holding her head in front of a computer&#10;&#10;Description automatically generated">
            <a:extLst>
              <a:ext uri="{FF2B5EF4-FFF2-40B4-BE49-F238E27FC236}">
                <a16:creationId xmlns:a16="http://schemas.microsoft.com/office/drawing/2014/main" id="{9A348F2E-7939-B140-8190-EA924C6724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0350" y="-110918"/>
            <a:ext cx="5435869" cy="5501740"/>
          </a:xfrm>
          <a:prstGeom prst="rect">
            <a:avLst/>
          </a:prstGeom>
        </p:spPr>
      </p:pic>
      <p:sp>
        <p:nvSpPr>
          <p:cNvPr id="13" name="Slide Number Placeholder 5">
            <a:extLst>
              <a:ext uri="{FF2B5EF4-FFF2-40B4-BE49-F238E27FC236}">
                <a16:creationId xmlns:a16="http://schemas.microsoft.com/office/drawing/2014/main" id="{DB608CF7-3591-DF40-A593-3EF7BBCF515E}"/>
              </a:ext>
            </a:extLst>
          </p:cNvPr>
          <p:cNvSpPr>
            <a:spLocks noGrp="1"/>
          </p:cNvSpPr>
          <p:nvPr>
            <p:ph type="sldNum" sz="quarter" idx="12"/>
          </p:nvPr>
        </p:nvSpPr>
        <p:spPr>
          <a:xfrm>
            <a:off x="11398259" y="6277222"/>
            <a:ext cx="602741" cy="365125"/>
          </a:xfrm>
        </p:spPr>
        <p:txBody>
          <a:bodyPr>
            <a:normAutofit/>
          </a:bodyPr>
          <a:lstStyle/>
          <a:p>
            <a:pPr>
              <a:spcAft>
                <a:spcPts val="600"/>
              </a:spcAft>
            </a:pPr>
            <a:fld id="{7448383F-A80B-42EE-AF2A-9BC947A43F02}" type="slidenum">
              <a:rPr lang="en-US" smtClean="0">
                <a:solidFill>
                  <a:schemeClr val="bg1"/>
                </a:solidFill>
                <a:latin typeface="Times New Roman" panose="02020603050405020304" pitchFamily="18" charset="0"/>
                <a:cs typeface="Times New Roman" panose="02020603050405020304" pitchFamily="18" charset="0"/>
              </a:rPr>
              <a:pPr>
                <a:spcAft>
                  <a:spcPts val="600"/>
                </a:spcAft>
              </a:pPr>
              <a:t>9</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6">
            <a:extLst>
              <a:ext uri="{FF2B5EF4-FFF2-40B4-BE49-F238E27FC236}">
                <a16:creationId xmlns:a16="http://schemas.microsoft.com/office/drawing/2014/main" id="{6635F6AF-BE93-8D41-84AC-067785779728}"/>
              </a:ext>
            </a:extLst>
          </p:cNvPr>
          <p:cNvSpPr>
            <a:spLocks noGrp="1"/>
          </p:cNvSpPr>
          <p:nvPr>
            <p:ph type="ftr" sz="quarter" idx="11"/>
          </p:nvPr>
        </p:nvSpPr>
        <p:spPr>
          <a:xfrm>
            <a:off x="-1222736" y="6350270"/>
            <a:ext cx="4822804"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 2025 Roe Law Group, PLLC</a:t>
            </a:r>
          </a:p>
        </p:txBody>
      </p:sp>
      <p:sp>
        <p:nvSpPr>
          <p:cNvPr id="8" name="Title 1">
            <a:extLst>
              <a:ext uri="{FF2B5EF4-FFF2-40B4-BE49-F238E27FC236}">
                <a16:creationId xmlns:a16="http://schemas.microsoft.com/office/drawing/2014/main" id="{7602F661-1CB9-BE44-8752-033995C4A2D1}"/>
              </a:ext>
            </a:extLst>
          </p:cNvPr>
          <p:cNvSpPr txBox="1">
            <a:spLocks/>
          </p:cNvSpPr>
          <p:nvPr/>
        </p:nvSpPr>
        <p:spPr>
          <a:xfrm>
            <a:off x="4682784" y="215653"/>
            <a:ext cx="5309118" cy="1675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none" strike="noStrike" spc="300" dirty="0">
                <a:solidFill>
                  <a:schemeClr val="accent1">
                    <a:lumMod val="50000"/>
                  </a:schemeClr>
                </a:solidFill>
                <a:effectLst/>
                <a:latin typeface="Times New Roman" panose="02020603050405020304" pitchFamily="18" charset="0"/>
              </a:rPr>
              <a:t>PFML Is Job Protected</a:t>
            </a:r>
            <a:endParaRPr lang="en-US" sz="4800" spc="300" dirty="0">
              <a:solidFill>
                <a:schemeClr val="accent1">
                  <a:lumMod val="50000"/>
                </a:schemeClr>
              </a:solidFill>
            </a:endParaRPr>
          </a:p>
        </p:txBody>
      </p:sp>
      <p:sp>
        <p:nvSpPr>
          <p:cNvPr id="9" name="Title 1">
            <a:extLst>
              <a:ext uri="{FF2B5EF4-FFF2-40B4-BE49-F238E27FC236}">
                <a16:creationId xmlns:a16="http://schemas.microsoft.com/office/drawing/2014/main" id="{932F7D77-B8A3-C74A-B365-91C787597608}"/>
              </a:ext>
            </a:extLst>
          </p:cNvPr>
          <p:cNvSpPr txBox="1">
            <a:spLocks/>
          </p:cNvSpPr>
          <p:nvPr/>
        </p:nvSpPr>
        <p:spPr>
          <a:xfrm>
            <a:off x="4813255" y="2082521"/>
            <a:ext cx="4565353" cy="28839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spcBef>
                <a:spcPts val="0"/>
              </a:spcBef>
            </a:pPr>
            <a:endParaRPr lang="en-US" sz="2400" dirty="0">
              <a:solidFill>
                <a:schemeClr val="bg2">
                  <a:lumMod val="25000"/>
                </a:schemeClr>
              </a:solidFill>
              <a:latin typeface="Times New Roman" panose="02020603050405020304" pitchFamily="18" charset="0"/>
            </a:endParaRPr>
          </a:p>
          <a:p>
            <a:pPr marL="342900" indent="-342900" algn="l">
              <a:lnSpc>
                <a:spcPct val="100000"/>
              </a:lnSpc>
              <a:spcBef>
                <a:spcPts val="0"/>
              </a:spcBef>
              <a:buFont typeface="Arial" panose="020B0604020202020204" pitchFamily="34" charset="0"/>
              <a:buChar char="•"/>
            </a:pPr>
            <a:r>
              <a:rPr lang="en-US" sz="2400" dirty="0">
                <a:solidFill>
                  <a:schemeClr val="bg2">
                    <a:lumMod val="25000"/>
                  </a:schemeClr>
                </a:solidFill>
                <a:latin typeface="Times New Roman" panose="02020603050405020304" pitchFamily="18" charset="0"/>
              </a:rPr>
              <a:t>What job protections do employees have when they apply or take PFML? </a:t>
            </a:r>
          </a:p>
          <a:p>
            <a:pPr marL="342900" indent="-342900" algn="l">
              <a:lnSpc>
                <a:spcPct val="100000"/>
              </a:lnSpc>
              <a:spcBef>
                <a:spcPts val="0"/>
              </a:spcBef>
              <a:buFont typeface="Arial" panose="020B0604020202020204" pitchFamily="34" charset="0"/>
              <a:buChar char="•"/>
            </a:pPr>
            <a:r>
              <a:rPr lang="en-US" sz="2400" dirty="0">
                <a:solidFill>
                  <a:schemeClr val="bg2">
                    <a:lumMod val="25000"/>
                  </a:schemeClr>
                </a:solidFill>
                <a:latin typeface="Times New Roman" panose="02020603050405020304" pitchFamily="18" charset="0"/>
              </a:rPr>
              <a:t>What does “job reinstatement” mean if changes have occurred while the employee was on PFML?</a:t>
            </a:r>
          </a:p>
        </p:txBody>
      </p:sp>
      <p:sp>
        <p:nvSpPr>
          <p:cNvPr id="10" name="Rectangle 9">
            <a:extLst>
              <a:ext uri="{FF2B5EF4-FFF2-40B4-BE49-F238E27FC236}">
                <a16:creationId xmlns:a16="http://schemas.microsoft.com/office/drawing/2014/main" id="{49052DD1-8BB2-614B-94CC-7AAF6322E94E}"/>
              </a:ext>
            </a:extLst>
          </p:cNvPr>
          <p:cNvSpPr/>
          <p:nvPr/>
        </p:nvSpPr>
        <p:spPr>
          <a:xfrm rot="10800000" flipH="1">
            <a:off x="-901319" y="5571902"/>
            <a:ext cx="5396838" cy="365123"/>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695993-A123-BB43-B4E6-EF5320570C05}"/>
              </a:ext>
            </a:extLst>
          </p:cNvPr>
          <p:cNvSpPr/>
          <p:nvPr/>
        </p:nvSpPr>
        <p:spPr>
          <a:xfrm rot="10800000" flipH="1">
            <a:off x="-901319" y="6070758"/>
            <a:ext cx="5396838" cy="47347"/>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A307B3-FF7D-4C49-A62E-07824C608776}"/>
              </a:ext>
            </a:extLst>
          </p:cNvPr>
          <p:cNvSpPr/>
          <p:nvPr/>
        </p:nvSpPr>
        <p:spPr>
          <a:xfrm rot="10800000" flipH="1">
            <a:off x="10179169" y="-365124"/>
            <a:ext cx="3284945" cy="8611976"/>
          </a:xfrm>
          <a:prstGeom prst="rect">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19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23123</TotalTime>
  <Words>882</Words>
  <Application>Microsoft Office PowerPoint</Application>
  <PresentationFormat>Widescreen</PresentationFormat>
  <Paragraphs>127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An Employer’s Guide to Minnesota’s Paid Family and Medical Leave (PFML) April 8, 2025</vt:lpstr>
      <vt:lpstr>PowerPoint Presentation</vt:lpstr>
      <vt:lpstr>PowerPoint Presentation</vt:lpstr>
      <vt:lpstr>PowerPoint Presentation</vt:lpstr>
      <vt:lpstr>PowerPoint Presentation</vt:lpstr>
      <vt:lpstr>PowerPoint Presentation</vt:lpstr>
      <vt:lpstr>Calculating PFML Benefits</vt:lpstr>
      <vt:lpstr>PowerPoint Presentation</vt:lpstr>
      <vt:lpstr>PowerPoint Presentation</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RLG Webinar</dc:title>
  <dc:creator>Brenda Darkow</dc:creator>
  <cp:lastModifiedBy>Becky Lemon</cp:lastModifiedBy>
  <cp:revision>571</cp:revision>
  <cp:lastPrinted>2016-09-29T17:39:33Z</cp:lastPrinted>
  <dcterms:created xsi:type="dcterms:W3CDTF">2015-09-01T15:35:40Z</dcterms:created>
  <dcterms:modified xsi:type="dcterms:W3CDTF">2025-09-18T18:26:07Z</dcterms:modified>
</cp:coreProperties>
</file>