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11" r:id="rId3"/>
    <p:sldId id="319" r:id="rId4"/>
    <p:sldId id="326" r:id="rId5"/>
    <p:sldId id="306" r:id="rId6"/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100" d="100"/>
          <a:sy n="100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Lemon" userId="b5a5fb99-b286-4a85-b19d-23878ada7100" providerId="ADAL" clId="{9C920E14-5945-4BD0-9E92-CC8AA03C8A20}"/>
    <pc:docChg chg="modSld">
      <pc:chgData name="Becky Lemon" userId="b5a5fb99-b286-4a85-b19d-23878ada7100" providerId="ADAL" clId="{9C920E14-5945-4BD0-9E92-CC8AA03C8A20}" dt="2025-09-18T18:16:32.877" v="17" actId="20577"/>
      <pc:docMkLst>
        <pc:docMk/>
      </pc:docMkLst>
      <pc:sldChg chg="modSp mod">
        <pc:chgData name="Becky Lemon" userId="b5a5fb99-b286-4a85-b19d-23878ada7100" providerId="ADAL" clId="{9C920E14-5945-4BD0-9E92-CC8AA03C8A20}" dt="2025-09-18T18:16:32.877" v="17" actId="20577"/>
        <pc:sldMkLst>
          <pc:docMk/>
          <pc:sldMk cId="3669334108" sldId="256"/>
        </pc:sldMkLst>
        <pc:spChg chg="mod">
          <ac:chgData name="Becky Lemon" userId="b5a5fb99-b286-4a85-b19d-23878ada7100" providerId="ADAL" clId="{9C920E14-5945-4BD0-9E92-CC8AA03C8A20}" dt="2025-09-18T18:16:32.877" v="17" actId="20577"/>
          <ac:spMkLst>
            <pc:docMk/>
            <pc:sldMk cId="3669334108" sldId="256"/>
            <ac:spMk id="2" creationId="{00000000-0000-0000-0000-000000000000}"/>
          </ac:spMkLst>
        </pc:spChg>
      </pc:sldChg>
    </pc:docChg>
  </pc:docChgLst>
  <pc:docChgLst>
    <pc:chgData name="Becky Lemon" userId="b5a5fb99-b286-4a85-b19d-23878ada7100" providerId="ADAL" clId="{2AD712BB-5C40-4489-B46E-9204300BA658}"/>
    <pc:docChg chg="mod">
      <pc:chgData name="Becky Lemon" userId="b5a5fb99-b286-4a85-b19d-23878ada7100" providerId="ADAL" clId="{2AD712BB-5C40-4489-B46E-9204300BA658}" dt="2025-05-09T13:53:49.911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98769-8C83-45F2-87D4-CA9288AD3E5F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A0BAA-7BCC-47B3-94A2-5151D471A4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1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19491-0C46-4AB5-B2B9-C05D2AE48A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5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7D84-402F-91C0-4CBF-3D22E35D3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D56FD-B05A-557F-9560-2DC6B70FD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80C7A-7B94-7713-2AD9-9DF732F9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6406C-8833-D790-C0A4-5684AD59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4D53-BD53-25CD-657D-BDE5DA6E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D008-C387-1338-7C42-03B42AEA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4702C-A64E-6EAD-0588-0541250B4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B0E4A-28B3-0CE4-7D7F-C5109D0F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5AF3D-2032-61EF-542E-18CCA0CB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473B7-2EFC-D495-33DC-EC374295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8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D57662-289E-4CF0-F184-AE63E0E20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11A44-2671-54FC-DDB8-ABE827956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DC7C-7F54-A034-151C-24D1809C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76183-5B6F-EE61-0E9A-8EFD2DB3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A7CFB-DBC6-5A5E-5092-6D2CD9C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1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AEBE-3B15-A4E1-1776-8FD801FE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3476C-36CD-62A7-7437-9C80F71C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4DEE9-9DC2-4534-BD06-83925F4A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D9A5B-70D3-3C32-03FC-81326251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C01B-4E4F-2FD6-3FB1-2DC5DFFF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0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7649-5B7E-6D10-6C1E-0E635E41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2BE2E-BF2F-D87E-FC99-5E0FCA52B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5D0B3-7C2F-EC84-408A-D562300C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540B3-28CE-9447-EFED-72D15C3D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0FE7C-BCF8-108A-45E4-256CA95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5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786D-5251-C22C-F07E-7431CA9A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3FB08-3E94-A38F-2D2F-1FA0179E3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D03A8-BDC3-1057-D142-6B1E087CE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58D7F-919F-93BE-2493-6D2F95A6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6F36B-08B8-8DA5-1FC2-C06B3D7C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01C55-6735-5FCB-B690-BFDCF5D8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0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7A73-4CA1-8C88-C76F-E28EBE05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1373F-F618-A11A-49CA-A127EFD6A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E4588-80EA-1941-A77B-A1C6D66DC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FC678-03B4-2AF6-52EE-D680A42CD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FD688-E003-49EC-9424-222C095F7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9D29B-B967-248F-EB57-63028F22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E1B0B-7495-9E2D-4191-F6BECAB6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16B79-CA91-8AD0-1DC3-378DD9D1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6875-C052-1F44-705C-37B0BE96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0BDF2-1FDE-E522-7BB0-11620B09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AD60B-044E-25C0-2867-25AEC816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86B30-4932-300B-96C0-BF4809D8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2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E9141-8C65-81DC-1B19-E76B8B56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62A08-7F4D-F295-F6A0-71B6BC3D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CF6E7-4B3A-7BE5-1B8D-06CA9551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8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0FFB-BC1C-2701-A3E3-95791C00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E209-258B-E3FF-635A-7A9EFABB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29C22-9520-A210-CB58-F9AB15AB7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670FD-59B6-B0A6-A385-6479B1BB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EB548-AF0D-25FC-1178-2CF5675E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F9A29-1B81-8859-218F-1262C7FA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9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9294-DD35-1993-FCAD-96170914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DA9E3-2682-D9F8-9BB3-546FD342C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DCD70-B263-3F05-4CF4-E04800C53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667-26F4-F2D6-E650-B7260BDD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55165-3433-4009-DC83-6031A717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4F5E5-5D34-8BEE-0874-F7E17F5B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0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48BD0-1038-1BE6-39A1-B4F7B995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2D7B4-4CCD-A154-098F-66AE9902B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48FAB-FA1B-FFB9-15C3-F351E1D8E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74A1-4FFE-40E0-B46A-6A2B5DD11FF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BD711-7ADE-84DD-B1D8-E8E4062CF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84AF8-4C1C-5956-0F5C-AE7E9F771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2F36-4E69-494F-A2AE-FBE0523CD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530" y="1135768"/>
            <a:ext cx="8849304" cy="2502432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Navigating Minnesota PFML, ESST, and Other Leave Policies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7,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51501E9-2374-A345-9276-E845DAA7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725" y="6276174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2019 Roe Law Group, PLLC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9B3C6-1DB3-4647-B74C-6D185DAA8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329" y="319141"/>
            <a:ext cx="3607706" cy="7223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C7879C3-62F3-AF4C-A57F-6080CA69FFC5}"/>
              </a:ext>
            </a:extLst>
          </p:cNvPr>
          <p:cNvSpPr/>
          <p:nvPr/>
        </p:nvSpPr>
        <p:spPr>
          <a:xfrm>
            <a:off x="0" y="4188713"/>
            <a:ext cx="12680546" cy="2877686"/>
          </a:xfrm>
          <a:prstGeom prst="rect">
            <a:avLst/>
          </a:prstGeom>
          <a:solidFill>
            <a:srgbClr val="3C5E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1B27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7B430B9-93E1-9642-B9EF-E46764612897}"/>
              </a:ext>
            </a:extLst>
          </p:cNvPr>
          <p:cNvSpPr txBox="1">
            <a:spLocks/>
          </p:cNvSpPr>
          <p:nvPr/>
        </p:nvSpPr>
        <p:spPr>
          <a:xfrm>
            <a:off x="668913" y="5627556"/>
            <a:ext cx="11020427" cy="101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South Sixth Street, Suite 2630							    612-351-8305 (direct)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Minneapolis, MN 55402								 612-810-1807 (cell)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jroe@roelawgroup.com</a:t>
            </a: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 612-351-8301 (fax)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48FF25-7414-8949-8B00-09E413D0F548}"/>
              </a:ext>
            </a:extLst>
          </p:cNvPr>
          <p:cNvSpPr txBox="1"/>
          <p:nvPr/>
        </p:nvSpPr>
        <p:spPr>
          <a:xfrm>
            <a:off x="4640219" y="4838243"/>
            <a:ext cx="3077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JESSICA ROE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035A04-5D11-AF45-AB69-E5591913D471}"/>
              </a:ext>
            </a:extLst>
          </p:cNvPr>
          <p:cNvSpPr/>
          <p:nvPr/>
        </p:nvSpPr>
        <p:spPr>
          <a:xfrm>
            <a:off x="4723923" y="4743969"/>
            <a:ext cx="2849216" cy="6405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1B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son writing on notebook">
            <a:extLst>
              <a:ext uri="{FF2B5EF4-FFF2-40B4-BE49-F238E27FC236}">
                <a16:creationId xmlns:a16="http://schemas.microsoft.com/office/drawing/2014/main" id="{02CAD748-B762-2516-2AA7-46A67091E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5" r="24135"/>
          <a:stretch/>
        </p:blipFill>
        <p:spPr>
          <a:xfrm>
            <a:off x="-1358700" y="140385"/>
            <a:ext cx="6668144" cy="69873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4FDECA-182C-5F42-A2C5-D202EB3190A6}"/>
              </a:ext>
            </a:extLst>
          </p:cNvPr>
          <p:cNvSpPr/>
          <p:nvPr/>
        </p:nvSpPr>
        <p:spPr>
          <a:xfrm rot="10800000" flipH="1" flipV="1">
            <a:off x="4969163" y="1218570"/>
            <a:ext cx="7610763" cy="10653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46306B7-F074-D744-B16E-7AFBE3B4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2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1A4706-3FFC-8744-B5DA-DD1C55CCE89B}"/>
              </a:ext>
            </a:extLst>
          </p:cNvPr>
          <p:cNvSpPr txBox="1">
            <a:spLocks/>
          </p:cNvSpPr>
          <p:nvPr/>
        </p:nvSpPr>
        <p:spPr>
          <a:xfrm>
            <a:off x="5731247" y="157910"/>
            <a:ext cx="6426876" cy="1167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offer?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526C-3626-4741-8268-96FF8040EB7B}"/>
              </a:ext>
            </a:extLst>
          </p:cNvPr>
          <p:cNvSpPr txBox="1"/>
          <p:nvPr/>
        </p:nvSpPr>
        <p:spPr>
          <a:xfrm>
            <a:off x="5770580" y="1909444"/>
            <a:ext cx="59318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-Separate banks for sick time, vacation time, bereavement leave, etc.? </a:t>
            </a:r>
          </a:p>
          <a:p>
            <a:pPr marR="0" lvl="0">
              <a:spcBef>
                <a:spcPts val="0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STD/LTD? Employer or employee sponsored?</a:t>
            </a:r>
          </a:p>
          <a:p>
            <a:pPr marR="0" lvl="0">
              <a:spcBef>
                <a:spcPts val="0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72082563-B25F-8C46-A0FC-5F6F24C8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305" y="6352490"/>
            <a:ext cx="3344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4111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people shaking hands">
            <a:extLst>
              <a:ext uri="{FF2B5EF4-FFF2-40B4-BE49-F238E27FC236}">
                <a16:creationId xmlns:a16="http://schemas.microsoft.com/office/drawing/2014/main" id="{CF1F1D1B-F4B2-C241-D070-3A3F903B2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r="18202"/>
          <a:stretch/>
        </p:blipFill>
        <p:spPr>
          <a:xfrm>
            <a:off x="5523856" y="1809750"/>
            <a:ext cx="6668144" cy="69873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952B30-A87D-3547-A4AB-81F6B56BDB2B}"/>
              </a:ext>
            </a:extLst>
          </p:cNvPr>
          <p:cNvSpPr/>
          <p:nvPr/>
        </p:nvSpPr>
        <p:spPr>
          <a:xfrm>
            <a:off x="-2262792" y="1945177"/>
            <a:ext cx="7454097" cy="4145071"/>
          </a:xfrm>
          <a:prstGeom prst="rect">
            <a:avLst/>
          </a:prstGeom>
          <a:solidFill>
            <a:srgbClr val="305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608CF7-3591-DF40-A593-3EF7BBCF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3</a:t>
            </a:fld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02F661-1CB9-BE44-8752-033995C4A2D1}"/>
              </a:ext>
            </a:extLst>
          </p:cNvPr>
          <p:cNvSpPr txBox="1">
            <a:spLocks/>
          </p:cNvSpPr>
          <p:nvPr/>
        </p:nvSpPr>
        <p:spPr>
          <a:xfrm>
            <a:off x="191339" y="269336"/>
            <a:ext cx="9042089" cy="167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Who is Eligible</a:t>
            </a:r>
            <a:endParaRPr lang="en-US" sz="5400" i="1" spc="1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2F7D77-B8A3-C74A-B365-91C787597608}"/>
              </a:ext>
            </a:extLst>
          </p:cNvPr>
          <p:cNvSpPr txBox="1">
            <a:spLocks/>
          </p:cNvSpPr>
          <p:nvPr/>
        </p:nvSpPr>
        <p:spPr>
          <a:xfrm>
            <a:off x="655401" y="2507813"/>
            <a:ext cx="4192824" cy="3019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full and part-time employees who work in the state.</a:t>
            </a:r>
          </a:p>
          <a:p>
            <a:pPr>
              <a:lnSpc>
                <a:spcPct val="100000"/>
              </a:lnSpc>
            </a:pP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Contractors and self-employed usually are not.</a:t>
            </a:r>
          </a:p>
          <a:p>
            <a:pPr>
              <a:lnSpc>
                <a:spcPct val="100000"/>
              </a:lnSpc>
            </a:pP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workers: Where do they live and work most of the time?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1D58E-6F41-C34A-84E1-2C04972E00BC}"/>
              </a:ext>
            </a:extLst>
          </p:cNvPr>
          <p:cNvSpPr/>
          <p:nvPr/>
        </p:nvSpPr>
        <p:spPr>
          <a:xfrm rot="10800000" flipH="1">
            <a:off x="11519585" y="390454"/>
            <a:ext cx="360088" cy="123165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78090-0075-C540-8E87-7ECB6AC80D8C}"/>
              </a:ext>
            </a:extLst>
          </p:cNvPr>
          <p:cNvSpPr/>
          <p:nvPr/>
        </p:nvSpPr>
        <p:spPr>
          <a:xfrm rot="10800000" flipH="1">
            <a:off x="-1336004" y="1663248"/>
            <a:ext cx="8927429" cy="5735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7D0C4E46-8B03-A843-8DAF-95F5BAB3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339" y="6342555"/>
            <a:ext cx="3344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193585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FF7207-AB1C-4DB4-54F1-41A17E5FFC94}"/>
              </a:ext>
            </a:extLst>
          </p:cNvPr>
          <p:cNvSpPr/>
          <p:nvPr/>
        </p:nvSpPr>
        <p:spPr>
          <a:xfrm rot="5400000" flipH="1">
            <a:off x="3801302" y="-1876428"/>
            <a:ext cx="127616" cy="652190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Person writing in planner">
            <a:extLst>
              <a:ext uri="{FF2B5EF4-FFF2-40B4-BE49-F238E27FC236}">
                <a16:creationId xmlns:a16="http://schemas.microsoft.com/office/drawing/2014/main" id="{8C487244-39E2-40B1-BE7B-1D27BE146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r="13191"/>
          <a:stretch/>
        </p:blipFill>
        <p:spPr>
          <a:xfrm>
            <a:off x="7099732" y="16351"/>
            <a:ext cx="7859313" cy="710565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608CF7-3591-DF40-A593-3EF7BBCF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4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02F661-1CB9-BE44-8752-033995C4A2D1}"/>
              </a:ext>
            </a:extLst>
          </p:cNvPr>
          <p:cNvSpPr txBox="1">
            <a:spLocks/>
          </p:cNvSpPr>
          <p:nvPr/>
        </p:nvSpPr>
        <p:spPr>
          <a:xfrm>
            <a:off x="863612" y="16351"/>
            <a:ext cx="6236120" cy="167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spc="100" dirty="0">
                <a:latin typeface="Times New Roman" panose="02020603050405020304" pitchFamily="18" charset="0"/>
              </a:rPr>
              <a:t>Encouraging PFML</a:t>
            </a:r>
            <a:endParaRPr lang="en-US" sz="5400" i="1" spc="1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2F7D77-B8A3-C74A-B365-91C787597608}"/>
              </a:ext>
            </a:extLst>
          </p:cNvPr>
          <p:cNvSpPr txBox="1">
            <a:spLocks/>
          </p:cNvSpPr>
          <p:nvPr/>
        </p:nvSpPr>
        <p:spPr>
          <a:xfrm>
            <a:off x="998312" y="1960518"/>
            <a:ext cx="5520520" cy="3785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Salary top-off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0" i="0" u="none" strike="noStrike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PFML instead of STD or Other Sick Leave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350060-7720-FE47-A585-EB04B4D517A0}"/>
              </a:ext>
            </a:extLst>
          </p:cNvPr>
          <p:cNvSpPr/>
          <p:nvPr/>
        </p:nvSpPr>
        <p:spPr>
          <a:xfrm rot="10800000" flipH="1">
            <a:off x="476544" y="-522514"/>
            <a:ext cx="127613" cy="659674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2A0C7D28-3CC0-A640-862C-A7A71467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339" y="6342555"/>
            <a:ext cx="3344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364646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A9F93-ABB8-7E89-676E-54649467B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r="6111"/>
          <a:stretch/>
        </p:blipFill>
        <p:spPr>
          <a:xfrm>
            <a:off x="4969164" y="979871"/>
            <a:ext cx="8241325" cy="6266553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72082563-B25F-8C46-A0FC-5F6F24C8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339" y="6342555"/>
            <a:ext cx="3344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8950E05-6372-A34E-BBB8-3382FCDB1F9B}"/>
              </a:ext>
            </a:extLst>
          </p:cNvPr>
          <p:cNvSpPr txBox="1">
            <a:spLocks/>
          </p:cNvSpPr>
          <p:nvPr/>
        </p:nvSpPr>
        <p:spPr>
          <a:xfrm>
            <a:off x="11389298" y="6286190"/>
            <a:ext cx="6027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562F6F-95AA-D644-AA3B-A09A25BF4853}"/>
              </a:ext>
            </a:extLst>
          </p:cNvPr>
          <p:cNvSpPr txBox="1"/>
          <p:nvPr/>
        </p:nvSpPr>
        <p:spPr>
          <a:xfrm>
            <a:off x="583325" y="979871"/>
            <a:ext cx="390555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Qualified reasons: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health condition=FMLA, PFML, ESST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violence=PFML, ESST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Funeral=ESST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Military Service=PFML, FMLA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and related medical issues=FMLA, PFML, ESST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Bonding=PFML, FMLA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5B01E1-AB2F-8943-9D4D-96EDECD6A1A0}"/>
              </a:ext>
            </a:extLst>
          </p:cNvPr>
          <p:cNvSpPr/>
          <p:nvPr/>
        </p:nvSpPr>
        <p:spPr>
          <a:xfrm rot="10800000" flipH="1" flipV="1">
            <a:off x="-42864" y="757238"/>
            <a:ext cx="11778952" cy="5714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C02C1-428D-E131-4CC7-DE6690CDDB98}"/>
              </a:ext>
            </a:extLst>
          </p:cNvPr>
          <p:cNvSpPr txBox="1"/>
          <p:nvPr/>
        </p:nvSpPr>
        <p:spPr>
          <a:xfrm>
            <a:off x="1069145" y="167184"/>
            <a:ext cx="6627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Leaves</a:t>
            </a:r>
          </a:p>
        </p:txBody>
      </p:sp>
    </p:spTree>
    <p:extLst>
      <p:ext uri="{BB962C8B-B14F-4D97-AF65-F5344CB8AC3E}">
        <p14:creationId xmlns:p14="http://schemas.microsoft.com/office/powerpoint/2010/main" val="317930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tall building&#10;&#10;Description automatically generated">
            <a:extLst>
              <a:ext uri="{FF2B5EF4-FFF2-40B4-BE49-F238E27FC236}">
                <a16:creationId xmlns:a16="http://schemas.microsoft.com/office/drawing/2014/main" id="{415F77B3-9502-114A-9165-AD7A2418FD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79943">
            <a:off x="8464327" y="-66261"/>
            <a:ext cx="5606776" cy="7315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1CBF53-C81C-DC4C-824D-06014B6A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684" y="482156"/>
            <a:ext cx="7118465" cy="1666501"/>
          </a:xfrm>
        </p:spPr>
        <p:txBody>
          <a:bodyPr>
            <a:normAutofit/>
          </a:bodyPr>
          <a:lstStyle/>
          <a:p>
            <a:r>
              <a:rPr lang="en-US" altLang="en-US" sz="5000" b="1" spc="1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</a:t>
            </a:r>
            <a:endParaRPr lang="en-US" sz="5000" b="1" spc="15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02F84A-7E73-1341-9D59-45D31A410000}"/>
              </a:ext>
            </a:extLst>
          </p:cNvPr>
          <p:cNvSpPr txBox="1">
            <a:spLocks/>
          </p:cNvSpPr>
          <p:nvPr/>
        </p:nvSpPr>
        <p:spPr>
          <a:xfrm>
            <a:off x="2166323" y="2752933"/>
            <a:ext cx="5305053" cy="480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Roe Law Group, PLLC 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South Sixth Street, Suite 2630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Minneapolis, MN  55402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612-810-1807 (cell)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jroe@roelawgroup.com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www.roelawgroup.com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materials are for informational purposes only and should not be used as legal advice.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A6B6A6-FF29-A547-A1BC-1C849745CAE7}"/>
              </a:ext>
            </a:extLst>
          </p:cNvPr>
          <p:cNvSpPr txBox="1">
            <a:spLocks/>
          </p:cNvSpPr>
          <p:nvPr/>
        </p:nvSpPr>
        <p:spPr>
          <a:xfrm>
            <a:off x="1922203" y="2148657"/>
            <a:ext cx="5305053" cy="480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2200" b="1" spc="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JESSICA ROE</a:t>
            </a:r>
            <a:endParaRPr lang="en-US" sz="2200" b="1" spc="3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1C977-D301-AF41-9EDD-2FF7FE84B2CB}"/>
              </a:ext>
            </a:extLst>
          </p:cNvPr>
          <p:cNvSpPr/>
          <p:nvPr/>
        </p:nvSpPr>
        <p:spPr>
          <a:xfrm>
            <a:off x="-1429745" y="-296804"/>
            <a:ext cx="3190024" cy="8249277"/>
          </a:xfrm>
          <a:prstGeom prst="rect">
            <a:avLst/>
          </a:prstGeom>
          <a:solidFill>
            <a:srgbClr val="171B2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3E55DBA-4606-2F43-B729-AEFD8782711A}"/>
              </a:ext>
            </a:extLst>
          </p:cNvPr>
          <p:cNvSpPr txBox="1">
            <a:spLocks/>
          </p:cNvSpPr>
          <p:nvPr/>
        </p:nvSpPr>
        <p:spPr>
          <a:xfrm>
            <a:off x="11398259" y="6277222"/>
            <a:ext cx="6027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448383F-A80B-42EE-AF2A-9BC947A43F02}" type="slidenum">
              <a:rPr lang="en-US" sz="100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44499693-8D11-8D47-ACD5-04DBCE745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73" y="6342537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111618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299</Words>
  <Application>Microsoft Office PowerPoint</Application>
  <PresentationFormat>Widescreen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Navigating Minnesota PFML, ESST, and Other Leave Policies May 7, 2025</vt:lpstr>
      <vt:lpstr>PowerPoint Presentation</vt:lpstr>
      <vt:lpstr>PowerPoint Presentation</vt:lpstr>
      <vt:lpstr>PowerPoint Presentation</vt:lpstr>
      <vt:lpstr>PowerPoint Presentation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 PFML and Leave Policies</dc:title>
  <dc:creator>Kysa McDuffie</dc:creator>
  <cp:lastModifiedBy>Becky Lemon</cp:lastModifiedBy>
  <cp:revision>12</cp:revision>
  <dcterms:created xsi:type="dcterms:W3CDTF">2024-05-13T03:02:31Z</dcterms:created>
  <dcterms:modified xsi:type="dcterms:W3CDTF">2025-09-18T18:16:37Z</dcterms:modified>
</cp:coreProperties>
</file>