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36"/>
  </p:notesMasterIdLst>
  <p:sldIdLst>
    <p:sldId id="256" r:id="rId2"/>
    <p:sldId id="314" r:id="rId3"/>
    <p:sldId id="265" r:id="rId4"/>
    <p:sldId id="307" r:id="rId5"/>
    <p:sldId id="326" r:id="rId6"/>
    <p:sldId id="315" r:id="rId7"/>
    <p:sldId id="299" r:id="rId8"/>
    <p:sldId id="306" r:id="rId9"/>
    <p:sldId id="298" r:id="rId10"/>
    <p:sldId id="329" r:id="rId11"/>
    <p:sldId id="316" r:id="rId12"/>
    <p:sldId id="317" r:id="rId13"/>
    <p:sldId id="300" r:id="rId14"/>
    <p:sldId id="320" r:id="rId15"/>
    <p:sldId id="285" r:id="rId16"/>
    <p:sldId id="275" r:id="rId17"/>
    <p:sldId id="319" r:id="rId18"/>
    <p:sldId id="313" r:id="rId19"/>
    <p:sldId id="321" r:id="rId20"/>
    <p:sldId id="302" r:id="rId21"/>
    <p:sldId id="287" r:id="rId22"/>
    <p:sldId id="308" r:id="rId23"/>
    <p:sldId id="303" r:id="rId24"/>
    <p:sldId id="309" r:id="rId25"/>
    <p:sldId id="304" r:id="rId26"/>
    <p:sldId id="322" r:id="rId27"/>
    <p:sldId id="310" r:id="rId28"/>
    <p:sldId id="323" r:id="rId29"/>
    <p:sldId id="324" r:id="rId30"/>
    <p:sldId id="325" r:id="rId31"/>
    <p:sldId id="305" r:id="rId32"/>
    <p:sldId id="330" r:id="rId33"/>
    <p:sldId id="331" r:id="rId34"/>
    <p:sldId id="33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47F"/>
    <a:srgbClr val="4A2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92" autoAdjust="0"/>
    <p:restoredTop sz="94660"/>
  </p:normalViewPr>
  <p:slideViewPr>
    <p:cSldViewPr snapToGrid="0">
      <p:cViewPr varScale="1">
        <p:scale>
          <a:sx n="103" d="100"/>
          <a:sy n="103" d="100"/>
        </p:scale>
        <p:origin x="114"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960652EA-95AD-4D33-B0EF-3ABD772A6E49}" type="datetimeFigureOut">
              <a:rPr lang="en-US" smtClean="0"/>
              <a:t>3/19/2024</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79A19491-0C46-4AB5-B2B9-C05D2AE48AD5}" type="slidenum">
              <a:rPr lang="en-US" smtClean="0"/>
              <a:t>‹#›</a:t>
            </a:fld>
            <a:endParaRPr lang="en-US" dirty="0"/>
          </a:p>
        </p:txBody>
      </p:sp>
    </p:spTree>
    <p:extLst>
      <p:ext uri="{BB962C8B-B14F-4D97-AF65-F5344CB8AC3E}">
        <p14:creationId xmlns:p14="http://schemas.microsoft.com/office/powerpoint/2010/main" val="72417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19491-0C46-4AB5-B2B9-C05D2AE48AD5}" type="slidenum">
              <a:rPr lang="en-US" smtClean="0"/>
              <a:t>1</a:t>
            </a:fld>
            <a:endParaRPr lang="en-US" dirty="0"/>
          </a:p>
        </p:txBody>
      </p:sp>
    </p:spTree>
    <p:extLst>
      <p:ext uri="{BB962C8B-B14F-4D97-AF65-F5344CB8AC3E}">
        <p14:creationId xmlns:p14="http://schemas.microsoft.com/office/powerpoint/2010/main" val="264405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A1F7-ECA8-A040-B3BC-767BB9F3E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5D121-AD87-CD4D-8EC0-607AC028E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710EE-7A8E-524C-8422-BCD3041E643A}"/>
              </a:ext>
            </a:extLst>
          </p:cNvPr>
          <p:cNvSpPr>
            <a:spLocks noGrp="1"/>
          </p:cNvSpPr>
          <p:nvPr>
            <p:ph type="dt" sz="half" idx="10"/>
          </p:nvPr>
        </p:nvSpPr>
        <p:spPr/>
        <p:txBody>
          <a:bodyPr/>
          <a:lstStyle/>
          <a:p>
            <a:fld id="{8E896166-481A-492F-9CDC-CA342DE46B63}" type="datetime1">
              <a:rPr lang="en-US" smtClean="0"/>
              <a:t>3/19/2024</a:t>
            </a:fld>
            <a:endParaRPr lang="en-US" dirty="0"/>
          </a:p>
        </p:txBody>
      </p:sp>
      <p:sp>
        <p:nvSpPr>
          <p:cNvPr id="5" name="Footer Placeholder 4">
            <a:extLst>
              <a:ext uri="{FF2B5EF4-FFF2-40B4-BE49-F238E27FC236}">
                <a16:creationId xmlns:a16="http://schemas.microsoft.com/office/drawing/2014/main" id="{8C846230-54C3-1246-899E-E38F23F37E97}"/>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AC9EE78A-82B0-DB46-AC04-EF54D8D2F2C1}"/>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71545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47CD-AC75-4241-9B0F-1983FC78C7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882857-5A49-1448-BF40-6276C52E6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F1371-14F0-094F-A79E-917F27192C1F}"/>
              </a:ext>
            </a:extLst>
          </p:cNvPr>
          <p:cNvSpPr>
            <a:spLocks noGrp="1"/>
          </p:cNvSpPr>
          <p:nvPr>
            <p:ph type="dt" sz="half" idx="10"/>
          </p:nvPr>
        </p:nvSpPr>
        <p:spPr/>
        <p:txBody>
          <a:bodyPr/>
          <a:lstStyle/>
          <a:p>
            <a:fld id="{432B5AFF-5BA0-4657-BA0A-DDA74D35621F}" type="datetime1">
              <a:rPr lang="en-US" smtClean="0"/>
              <a:t>3/19/2024</a:t>
            </a:fld>
            <a:endParaRPr lang="en-US" dirty="0"/>
          </a:p>
        </p:txBody>
      </p:sp>
      <p:sp>
        <p:nvSpPr>
          <p:cNvPr id="5" name="Footer Placeholder 4">
            <a:extLst>
              <a:ext uri="{FF2B5EF4-FFF2-40B4-BE49-F238E27FC236}">
                <a16:creationId xmlns:a16="http://schemas.microsoft.com/office/drawing/2014/main" id="{247FABAB-E26C-364E-A322-D6E5FB3360CB}"/>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1F0FC98E-04A7-BB4A-815C-50382C2CB052}"/>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73087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F250B-DC68-5246-B6EF-D676795540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916A49-35DF-F040-97C9-02433289A1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C9917-009E-DB45-AD1B-11A73D287BC1}"/>
              </a:ext>
            </a:extLst>
          </p:cNvPr>
          <p:cNvSpPr>
            <a:spLocks noGrp="1"/>
          </p:cNvSpPr>
          <p:nvPr>
            <p:ph type="dt" sz="half" idx="10"/>
          </p:nvPr>
        </p:nvSpPr>
        <p:spPr/>
        <p:txBody>
          <a:bodyPr/>
          <a:lstStyle/>
          <a:p>
            <a:fld id="{D81E953E-F096-47BB-BAEB-D9DE6FC7B5F7}" type="datetime1">
              <a:rPr lang="en-US" smtClean="0"/>
              <a:t>3/19/2024</a:t>
            </a:fld>
            <a:endParaRPr lang="en-US" dirty="0"/>
          </a:p>
        </p:txBody>
      </p:sp>
      <p:sp>
        <p:nvSpPr>
          <p:cNvPr id="5" name="Footer Placeholder 4">
            <a:extLst>
              <a:ext uri="{FF2B5EF4-FFF2-40B4-BE49-F238E27FC236}">
                <a16:creationId xmlns:a16="http://schemas.microsoft.com/office/drawing/2014/main" id="{2263BB67-BA94-0247-8679-A66637388776}"/>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53F5AFBF-F366-4A46-BD59-E919196034C9}"/>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21957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E38A2-47E3-7B4E-BB15-63559C609D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97B2D-7770-EB4F-A550-665FD3A331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C64C0-5870-6A46-8F0C-9D05B4294234}"/>
              </a:ext>
            </a:extLst>
          </p:cNvPr>
          <p:cNvSpPr>
            <a:spLocks noGrp="1"/>
          </p:cNvSpPr>
          <p:nvPr>
            <p:ph type="dt" sz="half" idx="10"/>
          </p:nvPr>
        </p:nvSpPr>
        <p:spPr/>
        <p:txBody>
          <a:bodyPr/>
          <a:lstStyle/>
          <a:p>
            <a:fld id="{96AAEB58-77F6-40A5-9AA0-48FA4E97A0D2}" type="datetime1">
              <a:rPr lang="en-US" smtClean="0"/>
              <a:t>3/19/2024</a:t>
            </a:fld>
            <a:endParaRPr lang="en-US" dirty="0"/>
          </a:p>
        </p:txBody>
      </p:sp>
      <p:sp>
        <p:nvSpPr>
          <p:cNvPr id="5" name="Footer Placeholder 4">
            <a:extLst>
              <a:ext uri="{FF2B5EF4-FFF2-40B4-BE49-F238E27FC236}">
                <a16:creationId xmlns:a16="http://schemas.microsoft.com/office/drawing/2014/main" id="{9CD9904A-15B5-9E41-8FA9-D40BE8C49D4E}"/>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7402E93F-B2A9-8E43-A4A8-5B0B7215AA91}"/>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214760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5320-7145-D248-A911-1D778F403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7212F2-1A15-9745-B8F4-31EFB11322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6BEB0D-B947-9F4C-AC1C-5B3CF7D9679D}"/>
              </a:ext>
            </a:extLst>
          </p:cNvPr>
          <p:cNvSpPr>
            <a:spLocks noGrp="1"/>
          </p:cNvSpPr>
          <p:nvPr>
            <p:ph type="dt" sz="half" idx="10"/>
          </p:nvPr>
        </p:nvSpPr>
        <p:spPr/>
        <p:txBody>
          <a:bodyPr/>
          <a:lstStyle/>
          <a:p>
            <a:fld id="{C68B2E71-AECD-4FAC-B7C7-89AE6C90C970}" type="datetime1">
              <a:rPr lang="en-US" smtClean="0"/>
              <a:t>3/19/2024</a:t>
            </a:fld>
            <a:endParaRPr lang="en-US" dirty="0"/>
          </a:p>
        </p:txBody>
      </p:sp>
      <p:sp>
        <p:nvSpPr>
          <p:cNvPr id="5" name="Footer Placeholder 4">
            <a:extLst>
              <a:ext uri="{FF2B5EF4-FFF2-40B4-BE49-F238E27FC236}">
                <a16:creationId xmlns:a16="http://schemas.microsoft.com/office/drawing/2014/main" id="{F113DAA9-960D-7E41-BA19-DF5F9C7A2126}"/>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55D95924-3F51-F84C-A45A-A37E7D9F2650}"/>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25182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692F-D0B7-F14C-AD49-E85B667E8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0F03C-676A-E14D-8992-5336A3A1D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FCAC16-FC75-914E-93D4-D93E9891D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9CF3E-8D52-254B-BC6F-029E15C5FA65}"/>
              </a:ext>
            </a:extLst>
          </p:cNvPr>
          <p:cNvSpPr>
            <a:spLocks noGrp="1"/>
          </p:cNvSpPr>
          <p:nvPr>
            <p:ph type="dt" sz="half" idx="10"/>
          </p:nvPr>
        </p:nvSpPr>
        <p:spPr/>
        <p:txBody>
          <a:bodyPr/>
          <a:lstStyle/>
          <a:p>
            <a:fld id="{D735EEED-D17C-49B8-846A-49E5DEAB120B}" type="datetime1">
              <a:rPr lang="en-US" smtClean="0"/>
              <a:t>3/19/2024</a:t>
            </a:fld>
            <a:endParaRPr lang="en-US" dirty="0"/>
          </a:p>
        </p:txBody>
      </p:sp>
      <p:sp>
        <p:nvSpPr>
          <p:cNvPr id="6" name="Footer Placeholder 5">
            <a:extLst>
              <a:ext uri="{FF2B5EF4-FFF2-40B4-BE49-F238E27FC236}">
                <a16:creationId xmlns:a16="http://schemas.microsoft.com/office/drawing/2014/main" id="{36920FD8-5B85-2343-BF14-15BC0D4288D7}"/>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DF52AEB5-7AD9-A444-A40B-1AB8F61723BF}"/>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74277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D8F4-E8CD-FB42-9A08-2D934C7A46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4D57AA-AD46-4F4B-9D2D-D5EB4649F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233F4-D4D1-6842-A2BA-CFE3DBE51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EEC969-18AB-AA4B-BE1B-A88CE8AD4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2D0BA-C516-5942-ACDF-790C16BC0C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B7DF1-6F56-7B4F-8AB9-A041BD9DF8A8}"/>
              </a:ext>
            </a:extLst>
          </p:cNvPr>
          <p:cNvSpPr>
            <a:spLocks noGrp="1"/>
          </p:cNvSpPr>
          <p:nvPr>
            <p:ph type="dt" sz="half" idx="10"/>
          </p:nvPr>
        </p:nvSpPr>
        <p:spPr/>
        <p:txBody>
          <a:bodyPr/>
          <a:lstStyle/>
          <a:p>
            <a:fld id="{B8028DEA-F3D2-4111-895D-41A04238C348}" type="datetime1">
              <a:rPr lang="en-US" smtClean="0"/>
              <a:t>3/19/2024</a:t>
            </a:fld>
            <a:endParaRPr lang="en-US" dirty="0"/>
          </a:p>
        </p:txBody>
      </p:sp>
      <p:sp>
        <p:nvSpPr>
          <p:cNvPr id="8" name="Footer Placeholder 7">
            <a:extLst>
              <a:ext uri="{FF2B5EF4-FFF2-40B4-BE49-F238E27FC236}">
                <a16:creationId xmlns:a16="http://schemas.microsoft.com/office/drawing/2014/main" id="{5C28E7FD-C414-2740-938B-E46BCF516C8B}"/>
              </a:ext>
            </a:extLst>
          </p:cNvPr>
          <p:cNvSpPr>
            <a:spLocks noGrp="1"/>
          </p:cNvSpPr>
          <p:nvPr>
            <p:ph type="ftr" sz="quarter" idx="11"/>
          </p:nvPr>
        </p:nvSpPr>
        <p:spPr/>
        <p:txBody>
          <a:bodyPr/>
          <a:lstStyle/>
          <a:p>
            <a:r>
              <a:rPr lang="en-US"/>
              <a:t>© 2018 Roe Law Group, PLLC</a:t>
            </a:r>
            <a:endParaRPr lang="en-US" dirty="0"/>
          </a:p>
        </p:txBody>
      </p:sp>
      <p:sp>
        <p:nvSpPr>
          <p:cNvPr id="9" name="Slide Number Placeholder 8">
            <a:extLst>
              <a:ext uri="{FF2B5EF4-FFF2-40B4-BE49-F238E27FC236}">
                <a16:creationId xmlns:a16="http://schemas.microsoft.com/office/drawing/2014/main" id="{6B13387D-8041-F649-AAC3-482D96AAA80E}"/>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161238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2B12-4EDA-8046-ACFE-5783E6A0EF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BE2DC-17CD-E74B-A822-6973B01979FA}"/>
              </a:ext>
            </a:extLst>
          </p:cNvPr>
          <p:cNvSpPr>
            <a:spLocks noGrp="1"/>
          </p:cNvSpPr>
          <p:nvPr>
            <p:ph type="dt" sz="half" idx="10"/>
          </p:nvPr>
        </p:nvSpPr>
        <p:spPr/>
        <p:txBody>
          <a:bodyPr/>
          <a:lstStyle/>
          <a:p>
            <a:fld id="{A29599A5-8466-4702-B729-2608322738F8}" type="datetime1">
              <a:rPr lang="en-US" smtClean="0"/>
              <a:t>3/19/2024</a:t>
            </a:fld>
            <a:endParaRPr lang="en-US" dirty="0"/>
          </a:p>
        </p:txBody>
      </p:sp>
      <p:sp>
        <p:nvSpPr>
          <p:cNvPr id="4" name="Footer Placeholder 3">
            <a:extLst>
              <a:ext uri="{FF2B5EF4-FFF2-40B4-BE49-F238E27FC236}">
                <a16:creationId xmlns:a16="http://schemas.microsoft.com/office/drawing/2014/main" id="{6C05F793-D115-B14A-BF34-1D20F5410672}"/>
              </a:ext>
            </a:extLst>
          </p:cNvPr>
          <p:cNvSpPr>
            <a:spLocks noGrp="1"/>
          </p:cNvSpPr>
          <p:nvPr>
            <p:ph type="ftr" sz="quarter" idx="11"/>
          </p:nvPr>
        </p:nvSpPr>
        <p:spPr/>
        <p:txBody>
          <a:bodyPr/>
          <a:lstStyle/>
          <a:p>
            <a:r>
              <a:rPr lang="en-US"/>
              <a:t>© 2018 Roe Law Group, PLLC</a:t>
            </a:r>
            <a:endParaRPr lang="en-US" dirty="0"/>
          </a:p>
        </p:txBody>
      </p:sp>
      <p:sp>
        <p:nvSpPr>
          <p:cNvPr id="5" name="Slide Number Placeholder 4">
            <a:extLst>
              <a:ext uri="{FF2B5EF4-FFF2-40B4-BE49-F238E27FC236}">
                <a16:creationId xmlns:a16="http://schemas.microsoft.com/office/drawing/2014/main" id="{1BC1B0B8-B67C-494C-AA6A-9DFC8F68CCC7}"/>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266170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5A759-9547-3C48-AB59-075163A68F5D}"/>
              </a:ext>
            </a:extLst>
          </p:cNvPr>
          <p:cNvSpPr>
            <a:spLocks noGrp="1"/>
          </p:cNvSpPr>
          <p:nvPr>
            <p:ph type="dt" sz="half" idx="10"/>
          </p:nvPr>
        </p:nvSpPr>
        <p:spPr/>
        <p:txBody>
          <a:bodyPr/>
          <a:lstStyle/>
          <a:p>
            <a:fld id="{662BD3C6-C552-48D6-9CAF-9D71184A9E4A}" type="datetime1">
              <a:rPr lang="en-US" smtClean="0"/>
              <a:t>3/19/2024</a:t>
            </a:fld>
            <a:endParaRPr lang="en-US" dirty="0"/>
          </a:p>
        </p:txBody>
      </p:sp>
      <p:sp>
        <p:nvSpPr>
          <p:cNvPr id="3" name="Footer Placeholder 2">
            <a:extLst>
              <a:ext uri="{FF2B5EF4-FFF2-40B4-BE49-F238E27FC236}">
                <a16:creationId xmlns:a16="http://schemas.microsoft.com/office/drawing/2014/main" id="{019CACC8-3870-3743-9F66-016E39D8A5D7}"/>
              </a:ext>
            </a:extLst>
          </p:cNvPr>
          <p:cNvSpPr>
            <a:spLocks noGrp="1"/>
          </p:cNvSpPr>
          <p:nvPr>
            <p:ph type="ftr" sz="quarter" idx="11"/>
          </p:nvPr>
        </p:nvSpPr>
        <p:spPr/>
        <p:txBody>
          <a:bodyPr/>
          <a:lstStyle/>
          <a:p>
            <a:r>
              <a:rPr lang="en-US"/>
              <a:t>© 2018 Roe Law Group, PLLC</a:t>
            </a:r>
            <a:endParaRPr lang="en-US" dirty="0"/>
          </a:p>
        </p:txBody>
      </p:sp>
      <p:sp>
        <p:nvSpPr>
          <p:cNvPr id="4" name="Slide Number Placeholder 3">
            <a:extLst>
              <a:ext uri="{FF2B5EF4-FFF2-40B4-BE49-F238E27FC236}">
                <a16:creationId xmlns:a16="http://schemas.microsoft.com/office/drawing/2014/main" id="{465037C3-9AB6-9C43-B013-0C162BD1A0D0}"/>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00517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606A-55F3-5F4A-BADE-6CA592AD2D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718C18-5C4B-4349-AB5D-D6EE4096A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1D67D-0B3C-A344-A417-5D9AE7673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DC621-0A41-7448-B86B-843D9B63851E}"/>
              </a:ext>
            </a:extLst>
          </p:cNvPr>
          <p:cNvSpPr>
            <a:spLocks noGrp="1"/>
          </p:cNvSpPr>
          <p:nvPr>
            <p:ph type="dt" sz="half" idx="10"/>
          </p:nvPr>
        </p:nvSpPr>
        <p:spPr/>
        <p:txBody>
          <a:bodyPr/>
          <a:lstStyle/>
          <a:p>
            <a:fld id="{87AC3917-7F74-461D-84D9-F08FE6C53F42}" type="datetime1">
              <a:rPr lang="en-US" smtClean="0"/>
              <a:t>3/19/2024</a:t>
            </a:fld>
            <a:endParaRPr lang="en-US" dirty="0"/>
          </a:p>
        </p:txBody>
      </p:sp>
      <p:sp>
        <p:nvSpPr>
          <p:cNvPr id="6" name="Footer Placeholder 5">
            <a:extLst>
              <a:ext uri="{FF2B5EF4-FFF2-40B4-BE49-F238E27FC236}">
                <a16:creationId xmlns:a16="http://schemas.microsoft.com/office/drawing/2014/main" id="{AA205687-BBF6-A844-ACF1-2474BFDA3D3D}"/>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7E6C4A77-200D-C84A-9D6F-5AB7B9B99A25}"/>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10307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B856-6C40-3544-BBF8-11A695E35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227FC4-064D-2F45-9FAA-1A78EA18FA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AEF8C4-219B-7947-A39B-FACE141DE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BBE4F-00AC-BF46-8440-0AB9DEBFD81C}"/>
              </a:ext>
            </a:extLst>
          </p:cNvPr>
          <p:cNvSpPr>
            <a:spLocks noGrp="1"/>
          </p:cNvSpPr>
          <p:nvPr>
            <p:ph type="dt" sz="half" idx="10"/>
          </p:nvPr>
        </p:nvSpPr>
        <p:spPr/>
        <p:txBody>
          <a:bodyPr/>
          <a:lstStyle/>
          <a:p>
            <a:fld id="{4669140F-F1B0-4D31-968F-A608BFC21953}" type="datetime1">
              <a:rPr lang="en-US" smtClean="0"/>
              <a:t>3/19/2024</a:t>
            </a:fld>
            <a:endParaRPr lang="en-US" dirty="0"/>
          </a:p>
        </p:txBody>
      </p:sp>
      <p:sp>
        <p:nvSpPr>
          <p:cNvPr id="6" name="Footer Placeholder 5">
            <a:extLst>
              <a:ext uri="{FF2B5EF4-FFF2-40B4-BE49-F238E27FC236}">
                <a16:creationId xmlns:a16="http://schemas.microsoft.com/office/drawing/2014/main" id="{EE65D293-BF6F-B04E-BB01-59DACA238BAB}"/>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FFD8D37E-0F71-CC49-8F91-221F2E8E3B38}"/>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176879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E4113-299B-9944-BD80-1FE1B5D44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E2B59E-A85A-364E-9C01-409931314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D606D-F281-7A4E-AEA8-6B9226ECC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7E606-A616-44F6-9836-5E033E92C872}" type="datetime1">
              <a:rPr lang="en-US" smtClean="0"/>
              <a:t>3/19/2024</a:t>
            </a:fld>
            <a:endParaRPr lang="en-US" dirty="0"/>
          </a:p>
        </p:txBody>
      </p:sp>
      <p:sp>
        <p:nvSpPr>
          <p:cNvPr id="5" name="Footer Placeholder 4">
            <a:extLst>
              <a:ext uri="{FF2B5EF4-FFF2-40B4-BE49-F238E27FC236}">
                <a16:creationId xmlns:a16="http://schemas.microsoft.com/office/drawing/2014/main" id="{48183A6A-500A-0649-81F6-9AAF3F7322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B48301C6-4BAC-BF49-A4B1-8D4DCE7C2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8383F-A80B-42EE-AF2A-9BC947A43F02}" type="slidenum">
              <a:rPr lang="en-US" smtClean="0"/>
              <a:t>‹#›</a:t>
            </a:fld>
            <a:endParaRPr lang="en-US" dirty="0"/>
          </a:p>
        </p:txBody>
      </p:sp>
    </p:spTree>
    <p:extLst>
      <p:ext uri="{BB962C8B-B14F-4D97-AF65-F5344CB8AC3E}">
        <p14:creationId xmlns:p14="http://schemas.microsoft.com/office/powerpoint/2010/main" val="1357214413"/>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CF9C3C-7D5B-5290-BBDC-A6A3DA05EF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2728" y="-831587"/>
            <a:ext cx="5681362" cy="8521174"/>
          </a:xfrm>
          <a:prstGeom prst="rect">
            <a:avLst/>
          </a:prstGeom>
        </p:spPr>
      </p:pic>
      <p:sp>
        <p:nvSpPr>
          <p:cNvPr id="14" name="Rectangle 13">
            <a:extLst>
              <a:ext uri="{FF2B5EF4-FFF2-40B4-BE49-F238E27FC236}">
                <a16:creationId xmlns:a16="http://schemas.microsoft.com/office/drawing/2014/main" id="{EC7879C3-62F3-AF4C-A57F-6080CA69FFC5}"/>
              </a:ext>
            </a:extLst>
          </p:cNvPr>
          <p:cNvSpPr/>
          <p:nvPr/>
        </p:nvSpPr>
        <p:spPr>
          <a:xfrm>
            <a:off x="-127322" y="4454876"/>
            <a:ext cx="7454097" cy="1821298"/>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2" name="Title 1"/>
          <p:cNvSpPr>
            <a:spLocks noGrp="1"/>
          </p:cNvSpPr>
          <p:nvPr>
            <p:ph type="ctrTitle"/>
          </p:nvPr>
        </p:nvSpPr>
        <p:spPr>
          <a:xfrm>
            <a:off x="533447" y="1151215"/>
            <a:ext cx="5953078" cy="2534946"/>
          </a:xfrm>
        </p:spPr>
        <p:txBody>
          <a:bodyPr>
            <a:noAutofit/>
          </a:bodyPr>
          <a:lstStyle/>
          <a:p>
            <a:pPr algn="l"/>
            <a:r>
              <a:rPr lang="en-US" sz="4800" b="1" dirty="0">
                <a:latin typeface="Times New Roman" panose="02020603050405020304" pitchFamily="18" charset="0"/>
                <a:cs typeface="Times New Roman" panose="02020603050405020304" pitchFamily="18" charset="0"/>
              </a:rPr>
              <a:t>Reasonable Suspicion </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Workplace Manager Training</a:t>
            </a:r>
            <a:endParaRPr lang="en-US" sz="52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919B3C6-1DB3-4647-B74C-6D185DAA82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863" y="513804"/>
            <a:ext cx="2168423" cy="434172"/>
          </a:xfrm>
          <a:prstGeom prst="rect">
            <a:avLst/>
          </a:prstGeom>
        </p:spPr>
      </p:pic>
      <p:sp>
        <p:nvSpPr>
          <p:cNvPr id="17" name="TextBox 16">
            <a:extLst>
              <a:ext uri="{FF2B5EF4-FFF2-40B4-BE49-F238E27FC236}">
                <a16:creationId xmlns:a16="http://schemas.microsoft.com/office/drawing/2014/main" id="{22C300E6-E27C-DA43-B489-742A3083C719}"/>
              </a:ext>
            </a:extLst>
          </p:cNvPr>
          <p:cNvSpPr txBox="1"/>
          <p:nvPr/>
        </p:nvSpPr>
        <p:spPr>
          <a:xfrm>
            <a:off x="4000536" y="4647776"/>
            <a:ext cx="3084208" cy="1277273"/>
          </a:xfrm>
          <a:prstGeom prst="rect">
            <a:avLst/>
          </a:prstGeom>
          <a:noFill/>
        </p:spPr>
        <p:txBody>
          <a:bodyPr wrap="square" rtlCol="0">
            <a:spAutoFit/>
          </a:bodyPr>
          <a:lstStyle/>
          <a:p>
            <a:pPr algn="r">
              <a:spcBef>
                <a:spcPts val="0"/>
              </a:spcBef>
              <a:spcAft>
                <a:spcPts val="0"/>
              </a:spcAft>
            </a:pPr>
            <a:endParaRPr lang="en-US" sz="1100" kern="0" cap="none" spc="50" dirty="0">
              <a:solidFill>
                <a:schemeClr val="bg1">
                  <a:lumMod val="85000"/>
                </a:schemeClr>
              </a:solidFill>
              <a:latin typeface="Times New Roman" panose="02020603050405020304" pitchFamily="18" charset="0"/>
              <a:cs typeface="Times New Roman" panose="02020603050405020304" pitchFamily="18" charset="0"/>
            </a:endParaRP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60 South Sixth Street, </a:t>
            </a: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Suite 3750</a:t>
            </a: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Minneapolis, </a:t>
            </a: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MN 55402</a:t>
            </a: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 </a:t>
            </a:r>
          </a:p>
          <a:p>
            <a:pPr algn="r">
              <a:lnSpc>
                <a:spcPct val="100000"/>
              </a:lnSpc>
              <a:spcBef>
                <a:spcPts val="0"/>
              </a:spcBef>
            </a:pPr>
            <a:r>
              <a:rPr lang="en-US" sz="1100" kern="0" cap="none" spc="50" dirty="0" err="1">
                <a:solidFill>
                  <a:schemeClr val="accent1">
                    <a:lumMod val="20000"/>
                    <a:lumOff val="80000"/>
                  </a:schemeClr>
                </a:solidFill>
                <a:latin typeface="Times New Roman" panose="02020603050405020304" pitchFamily="18" charset="0"/>
                <a:cs typeface="Times New Roman" panose="02020603050405020304" pitchFamily="18" charset="0"/>
              </a:rPr>
              <a:t>www.roelawgroup.com</a:t>
            </a:r>
            <a:endParaRPr lang="en-US" sz="1100" spc="50"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sp>
        <p:nvSpPr>
          <p:cNvPr id="5" name="Footer Placeholder 6">
            <a:extLst>
              <a:ext uri="{FF2B5EF4-FFF2-40B4-BE49-F238E27FC236}">
                <a16:creationId xmlns:a16="http://schemas.microsoft.com/office/drawing/2014/main" id="{B5CF27F3-D4D3-F3EA-5FAC-F080A69DDA75}"/>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
        <p:nvSpPr>
          <p:cNvPr id="9" name="Subtitle 2">
            <a:extLst>
              <a:ext uri="{FF2B5EF4-FFF2-40B4-BE49-F238E27FC236}">
                <a16:creationId xmlns:a16="http://schemas.microsoft.com/office/drawing/2014/main" id="{A81C11D6-06C9-F54A-9987-14A5FFFACFD9}"/>
              </a:ext>
            </a:extLst>
          </p:cNvPr>
          <p:cNvSpPr txBox="1">
            <a:spLocks/>
          </p:cNvSpPr>
          <p:nvPr/>
        </p:nvSpPr>
        <p:spPr>
          <a:xfrm>
            <a:off x="650170" y="4606482"/>
            <a:ext cx="6361807" cy="1013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Jessica L. Roe	</a:t>
            </a:r>
          </a:p>
          <a:p>
            <a:pPr algn="l">
              <a:lnSpc>
                <a:spcPct val="100000"/>
              </a:lnSpc>
              <a:spcBef>
                <a:spcPts val="0"/>
              </a:spcBef>
            </a:pPr>
            <a:r>
              <a:rPr lang="en-US" sz="1100" kern="0" spc="50" dirty="0" err="1">
                <a:solidFill>
                  <a:schemeClr val="accent1">
                    <a:lumMod val="20000"/>
                    <a:lumOff val="80000"/>
                  </a:schemeClr>
                </a:solidFill>
                <a:latin typeface="Times New Roman" panose="02020603050405020304" pitchFamily="18" charset="0"/>
                <a:cs typeface="Times New Roman" panose="02020603050405020304" pitchFamily="18" charset="0"/>
              </a:rPr>
              <a:t>jroe@roelawgroup.com</a:t>
            </a: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						</a:t>
            </a:r>
          </a:p>
        </p:txBody>
      </p:sp>
      <p:sp>
        <p:nvSpPr>
          <p:cNvPr id="10" name="Subtitle 2">
            <a:extLst>
              <a:ext uri="{FF2B5EF4-FFF2-40B4-BE49-F238E27FC236}">
                <a16:creationId xmlns:a16="http://schemas.microsoft.com/office/drawing/2014/main" id="{1B018712-D6B3-0245-A3F3-184C1A4BE56F}"/>
              </a:ext>
            </a:extLst>
          </p:cNvPr>
          <p:cNvSpPr txBox="1">
            <a:spLocks/>
          </p:cNvSpPr>
          <p:nvPr/>
        </p:nvSpPr>
        <p:spPr>
          <a:xfrm>
            <a:off x="650170" y="5370311"/>
            <a:ext cx="2267327" cy="1013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612-351-8305 (direct) </a:t>
            </a:r>
          </a:p>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612-810-1807 (cell)</a:t>
            </a:r>
          </a:p>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612-351-8301 (fax)</a:t>
            </a:r>
          </a:p>
        </p:txBody>
      </p:sp>
      <p:cxnSp>
        <p:nvCxnSpPr>
          <p:cNvPr id="11" name="Straight Connector 10">
            <a:extLst>
              <a:ext uri="{FF2B5EF4-FFF2-40B4-BE49-F238E27FC236}">
                <a16:creationId xmlns:a16="http://schemas.microsoft.com/office/drawing/2014/main" id="{0CC0900D-B125-A94B-AFE9-9C68F9D2A39B}"/>
              </a:ext>
            </a:extLst>
          </p:cNvPr>
          <p:cNvCxnSpPr>
            <a:cxnSpLocks/>
          </p:cNvCxnSpPr>
          <p:nvPr/>
        </p:nvCxnSpPr>
        <p:spPr>
          <a:xfrm>
            <a:off x="722937" y="5250670"/>
            <a:ext cx="1483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C2607F3-3DF0-5842-A240-95380190F4C3}"/>
              </a:ext>
            </a:extLst>
          </p:cNvPr>
          <p:cNvSpPr/>
          <p:nvPr/>
        </p:nvSpPr>
        <p:spPr>
          <a:xfrm rot="10800000" flipH="1">
            <a:off x="198183" y="-1263316"/>
            <a:ext cx="45719" cy="5568821"/>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947EE35-A4D2-84FB-CE15-119E4FBD7E33}"/>
              </a:ext>
            </a:extLst>
          </p:cNvPr>
          <p:cNvSpPr txBox="1"/>
          <p:nvPr/>
        </p:nvSpPr>
        <p:spPr>
          <a:xfrm>
            <a:off x="2685326" y="5343725"/>
            <a:ext cx="1828800" cy="261610"/>
          </a:xfrm>
          <a:prstGeom prst="rect">
            <a:avLst/>
          </a:prstGeom>
          <a:noFill/>
        </p:spPr>
        <p:txBody>
          <a:bodyPr wrap="square" rtlCol="0">
            <a:spAutoFit/>
          </a:bodyPr>
          <a:lstStyle/>
          <a:p>
            <a:pPr algn="ctr">
              <a:spcBef>
                <a:spcPts val="0"/>
              </a:spcBef>
              <a:spcAft>
                <a:spcPts val="0"/>
              </a:spcAft>
            </a:pPr>
            <a:r>
              <a:rPr lang="en-US" sz="1100" kern="0" cap="none" spc="50">
                <a:solidFill>
                  <a:schemeClr val="bg1">
                    <a:lumMod val="85000"/>
                  </a:schemeClr>
                </a:solidFill>
                <a:latin typeface="Times New Roman" panose="02020603050405020304" pitchFamily="18" charset="0"/>
                <a:cs typeface="Times New Roman" panose="02020603050405020304" pitchFamily="18" charset="0"/>
              </a:rPr>
              <a:t>www</a:t>
            </a:r>
            <a:r>
              <a:rPr lang="en-US" sz="1100" kern="0" cap="none" spc="50" dirty="0">
                <a:solidFill>
                  <a:schemeClr val="bg1">
                    <a:lumMod val="85000"/>
                  </a:schemeClr>
                </a:solidFill>
                <a:latin typeface="Times New Roman" panose="02020603050405020304" pitchFamily="18" charset="0"/>
                <a:cs typeface="Times New Roman" panose="02020603050405020304" pitchFamily="18" charset="0"/>
              </a:rPr>
              <a:t>.roelawgroup.com</a:t>
            </a:r>
            <a:endParaRPr lang="en-US" sz="1100" spc="50" dirty="0">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22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leaf on a white surface&#10;&#10;Description automatically generated">
            <a:extLst>
              <a:ext uri="{FF2B5EF4-FFF2-40B4-BE49-F238E27FC236}">
                <a16:creationId xmlns:a16="http://schemas.microsoft.com/office/drawing/2014/main" id="{57597FE6-B4FE-7A4C-A5F2-7C20F276C0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2935" y="584046"/>
            <a:ext cx="3851753" cy="5325687"/>
          </a:xfrm>
          <a:prstGeom prst="rect">
            <a:avLst/>
          </a:prstGeom>
        </p:spPr>
      </p:pic>
      <p:sp>
        <p:nvSpPr>
          <p:cNvPr id="2" name="Title 1">
            <a:extLst>
              <a:ext uri="{FF2B5EF4-FFF2-40B4-BE49-F238E27FC236}">
                <a16:creationId xmlns:a16="http://schemas.microsoft.com/office/drawing/2014/main" id="{EF041C70-0427-6ACA-A3C9-6113CDB11215}"/>
              </a:ext>
            </a:extLst>
          </p:cNvPr>
          <p:cNvSpPr>
            <a:spLocks noGrp="1"/>
          </p:cNvSpPr>
          <p:nvPr>
            <p:ph type="title"/>
          </p:nvPr>
        </p:nvSpPr>
        <p:spPr>
          <a:xfrm>
            <a:off x="3187190" y="586691"/>
            <a:ext cx="8729133" cy="1325563"/>
          </a:xfrm>
        </p:spPr>
        <p:txBody>
          <a:bodyPr>
            <a:normAutofit fontScale="90000"/>
          </a:bodyPr>
          <a:lstStyle/>
          <a:p>
            <a:br>
              <a:rPr lang="en-US" sz="4400" b="1" dirty="0">
                <a:latin typeface="Times New Roman" panose="02020603050405020304" pitchFamily="18" charset="0"/>
                <a:cs typeface="Times New Roman" panose="02020603050405020304" pitchFamily="18" charset="0"/>
              </a:rPr>
            </a:br>
            <a:r>
              <a:rPr lang="en-US" sz="4700" b="1" dirty="0">
                <a:latin typeface="Times New Roman" panose="02020603050405020304" pitchFamily="18" charset="0"/>
                <a:cs typeface="Times New Roman" panose="02020603050405020304" pitchFamily="18" charset="0"/>
              </a:rPr>
              <a:t>Effects of Marijuana Use</a:t>
            </a:r>
            <a:br>
              <a:rPr lang="en-US" sz="4400" dirty="0"/>
            </a:br>
            <a:endParaRPr lang="en-US" dirty="0"/>
          </a:p>
        </p:txBody>
      </p:sp>
      <p:sp>
        <p:nvSpPr>
          <p:cNvPr id="3" name="Content Placeholder 2">
            <a:extLst>
              <a:ext uri="{FF2B5EF4-FFF2-40B4-BE49-F238E27FC236}">
                <a16:creationId xmlns:a16="http://schemas.microsoft.com/office/drawing/2014/main" id="{D642CEF4-3439-1DCB-2F3B-6CE25E474231}"/>
              </a:ext>
            </a:extLst>
          </p:cNvPr>
          <p:cNvSpPr>
            <a:spLocks noGrp="1"/>
          </p:cNvSpPr>
          <p:nvPr>
            <p:ph idx="1"/>
          </p:nvPr>
        </p:nvSpPr>
        <p:spPr>
          <a:xfrm>
            <a:off x="3535473" y="1971498"/>
            <a:ext cx="7493811" cy="4371057"/>
          </a:xfrm>
        </p:spPr>
        <p:txBody>
          <a:bodyPr>
            <a:normAutofit/>
          </a:bodyPr>
          <a:lstStyle/>
          <a:p>
            <a:pPr marL="0" indent="0" algn="l">
              <a:spcBef>
                <a:spcPts val="0"/>
              </a:spcBef>
              <a:buNone/>
            </a:pPr>
            <a:r>
              <a:rPr lang="en-US" sz="2700" b="0" i="0" u="sng" strike="noStrike" dirty="0">
                <a:solidFill>
                  <a:srgbClr val="222222"/>
                </a:solidFill>
                <a:effectLst/>
                <a:latin typeface="Times New Roman" panose="02020603050405020304" pitchFamily="18" charset="0"/>
              </a:rPr>
              <a:t>Ingesting through eating</a:t>
            </a:r>
          </a:p>
          <a:p>
            <a:pPr marL="0" indent="0" algn="l">
              <a:spcBef>
                <a:spcPts val="0"/>
              </a:spcBef>
              <a:buNone/>
            </a:pPr>
            <a:endParaRPr lang="en-US" sz="2700" dirty="0">
              <a:solidFill>
                <a:srgbClr val="222222"/>
              </a:solidFill>
              <a:latin typeface="Times New Roman" panose="02020603050405020304" pitchFamily="18" charset="0"/>
            </a:endParaRPr>
          </a:p>
          <a:p>
            <a:pPr>
              <a:spcBef>
                <a:spcPts val="0"/>
              </a:spcBef>
            </a:pPr>
            <a:r>
              <a:rPr lang="en-US" sz="2700" b="0" i="0" u="none" strike="noStrike" dirty="0">
                <a:solidFill>
                  <a:srgbClr val="222222"/>
                </a:solidFill>
                <a:effectLst/>
                <a:latin typeface="Times New Roman" panose="02020603050405020304" pitchFamily="18" charset="0"/>
              </a:rPr>
              <a:t>Slower absorption rate over several hours, metabolized in the liver within 1-2 hours and causes a “high” that can last anywhere from 2-8+ hours </a:t>
            </a:r>
            <a:endParaRPr lang="en-US" sz="2700" dirty="0">
              <a:solidFill>
                <a:srgbClr val="222222"/>
              </a:solidFill>
              <a:latin typeface="Arial" panose="020B0604020202020204" pitchFamily="34" charset="0"/>
            </a:endParaRPr>
          </a:p>
          <a:p>
            <a:pPr>
              <a:spcBef>
                <a:spcPts val="0"/>
              </a:spcBef>
            </a:pPr>
            <a:r>
              <a:rPr lang="en-US" sz="2700" b="0" i="0" u="none" strike="noStrike" dirty="0">
                <a:solidFill>
                  <a:srgbClr val="222222"/>
                </a:solidFill>
                <a:effectLst/>
                <a:latin typeface="Times New Roman" panose="02020603050405020304" pitchFamily="18" charset="0"/>
              </a:rPr>
              <a:t>Most behavioral and physiological effects return to baseline levels within 9-11+ hours after drug use</a:t>
            </a:r>
          </a:p>
          <a:p>
            <a:pPr>
              <a:spcBef>
                <a:spcPts val="0"/>
              </a:spcBef>
            </a:pPr>
            <a:r>
              <a:rPr lang="en-US" sz="2700" b="0" i="0" u="none" strike="noStrike" dirty="0">
                <a:solidFill>
                  <a:srgbClr val="222222"/>
                </a:solidFill>
                <a:effectLst/>
                <a:latin typeface="Times New Roman" panose="02020603050405020304" pitchFamily="18" charset="0"/>
              </a:rPr>
              <a:t>Residual effects have been shown in behaviors 24-48+ hours after use</a:t>
            </a:r>
            <a:endParaRPr lang="en-US" sz="2700" b="0" i="0" u="none" strike="noStrike" dirty="0">
              <a:solidFill>
                <a:srgbClr val="222222"/>
              </a:solidFill>
              <a:effectLst/>
              <a:latin typeface="Arial" panose="020B0604020202020204" pitchFamily="34" charset="0"/>
            </a:endParaRPr>
          </a:p>
          <a:p>
            <a:endParaRPr lang="en-US" dirty="0"/>
          </a:p>
        </p:txBody>
      </p:sp>
      <p:sp>
        <p:nvSpPr>
          <p:cNvPr id="6" name="Rectangle 5">
            <a:extLst>
              <a:ext uri="{FF2B5EF4-FFF2-40B4-BE49-F238E27FC236}">
                <a16:creationId xmlns:a16="http://schemas.microsoft.com/office/drawing/2014/main" id="{409C354B-9E4E-FE48-A0C6-9CD166247EF0}"/>
              </a:ext>
            </a:extLst>
          </p:cNvPr>
          <p:cNvSpPr/>
          <p:nvPr/>
        </p:nvSpPr>
        <p:spPr>
          <a:xfrm rot="10800000" flipH="1">
            <a:off x="-619839" y="721346"/>
            <a:ext cx="3344134" cy="5023852"/>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6">
            <a:extLst>
              <a:ext uri="{FF2B5EF4-FFF2-40B4-BE49-F238E27FC236}">
                <a16:creationId xmlns:a16="http://schemas.microsoft.com/office/drawing/2014/main" id="{69FA2F8A-D058-1B48-9B27-B4868FB48551}"/>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
        <p:nvSpPr>
          <p:cNvPr id="9" name="Slide Number Placeholder 5">
            <a:extLst>
              <a:ext uri="{FF2B5EF4-FFF2-40B4-BE49-F238E27FC236}">
                <a16:creationId xmlns:a16="http://schemas.microsoft.com/office/drawing/2014/main" id="{F8BF4F22-5890-B448-9069-713437709292}"/>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50000"/>
                  </a:schemeClr>
                </a:solidFill>
                <a:latin typeface="Times New Roman" panose="02020603050405020304" pitchFamily="18" charset="0"/>
                <a:cs typeface="Times New Roman" panose="02020603050405020304" pitchFamily="18" charset="0"/>
              </a:rPr>
              <a:pPr>
                <a:spcAft>
                  <a:spcPts val="600"/>
                </a:spcAft>
              </a:pPr>
              <a:t>10</a:t>
            </a:fld>
            <a:endParaRPr lang="en-US"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CD1805E-F4DC-0840-A1BF-EF3E1B6D2F38}"/>
              </a:ext>
            </a:extLst>
          </p:cNvPr>
          <p:cNvSpPr/>
          <p:nvPr/>
        </p:nvSpPr>
        <p:spPr>
          <a:xfrm rot="10800000">
            <a:off x="11780868" y="-243560"/>
            <a:ext cx="84667" cy="6153293"/>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736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92AC8DF-12A5-4341-B170-4E8B610377A7}"/>
              </a:ext>
            </a:extLst>
          </p:cNvPr>
          <p:cNvSpPr/>
          <p:nvPr/>
        </p:nvSpPr>
        <p:spPr>
          <a:xfrm>
            <a:off x="-514351" y="-757237"/>
            <a:ext cx="6282847" cy="2415250"/>
          </a:xfrm>
          <a:prstGeom prst="rect">
            <a:avLst/>
          </a:prstGeom>
          <a:solidFill>
            <a:schemeClr val="accent1">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hand holding a cigarette&#10;&#10;Description automatically generated">
            <a:extLst>
              <a:ext uri="{FF2B5EF4-FFF2-40B4-BE49-F238E27FC236}">
                <a16:creationId xmlns:a16="http://schemas.microsoft.com/office/drawing/2014/main" id="{87697535-5C56-C749-BCA4-7648F2ECC5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841" y="2175999"/>
            <a:ext cx="7084718" cy="4723568"/>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50000"/>
                  </a:schemeClr>
                </a:solidFill>
                <a:latin typeface="Times New Roman" panose="02020603050405020304" pitchFamily="18" charset="0"/>
                <a:cs typeface="Times New Roman" panose="02020603050405020304" pitchFamily="18" charset="0"/>
              </a:rPr>
              <a:pPr>
                <a:spcAft>
                  <a:spcPts val="600"/>
                </a:spcAft>
              </a:pPr>
              <a:t>11</a:t>
            </a:fld>
            <a:endParaRPr lang="en-US"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6589964" y="822757"/>
            <a:ext cx="6562242"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dirty="0">
                <a:solidFill>
                  <a:schemeClr val="tx2">
                    <a:lumMod val="75000"/>
                  </a:schemeClr>
                </a:solidFill>
                <a:latin typeface="Times New Roman" panose="02020603050405020304" pitchFamily="18" charset="0"/>
                <a:cs typeface="Times New Roman" panose="02020603050405020304" pitchFamily="18" charset="0"/>
              </a:rPr>
              <a:t>Recognizing </a:t>
            </a:r>
          </a:p>
          <a:p>
            <a:r>
              <a:rPr lang="en-US" sz="4500" b="1" dirty="0">
                <a:solidFill>
                  <a:schemeClr val="tx2">
                    <a:lumMod val="75000"/>
                  </a:schemeClr>
                </a:solidFill>
                <a:latin typeface="Times New Roman" panose="02020603050405020304" pitchFamily="18" charset="0"/>
                <a:cs typeface="Times New Roman" panose="02020603050405020304" pitchFamily="18" charset="0"/>
              </a:rPr>
              <a:t>Signs of Marijuana Impairment</a:t>
            </a:r>
            <a:endParaRPr lang="en-US" sz="4500" dirty="0">
              <a:solidFill>
                <a:schemeClr val="tx2">
                  <a:lumMod val="75000"/>
                </a:schemeClr>
              </a:solidFill>
            </a:endParaRP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6475664" y="2498597"/>
            <a:ext cx="4709408" cy="3843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l">
              <a:lnSpc>
                <a:spcPct val="100000"/>
              </a:lnSpc>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Reddened, bloodshot eyes. Pupils may appear dilated</a:t>
            </a:r>
            <a:endParaRPr lang="en-US" sz="24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Moods</a:t>
            </a:r>
            <a:endParaRPr lang="en-US" sz="24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Absenteeism</a:t>
            </a:r>
            <a:endParaRPr lang="en-US" sz="24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Actions</a:t>
            </a:r>
            <a:endParaRPr lang="en-US" sz="24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Work Patterns</a:t>
            </a:r>
            <a:endParaRPr lang="en-US" sz="24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Accidents</a:t>
            </a:r>
            <a:endParaRPr lang="en-US" sz="24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Relationship to others on the job</a:t>
            </a:r>
            <a:endParaRPr lang="en-US" sz="2400" b="0" i="0" u="none" strike="noStrike" dirty="0">
              <a:solidFill>
                <a:srgbClr val="222222"/>
              </a:solidFill>
              <a:effectLst/>
              <a:latin typeface="Arial" panose="020B0604020202020204" pitchFamily="34" charset="0"/>
            </a:endParaRPr>
          </a:p>
        </p:txBody>
      </p:sp>
      <p:sp>
        <p:nvSpPr>
          <p:cNvPr id="10" name="Rectangle 9">
            <a:extLst>
              <a:ext uri="{FF2B5EF4-FFF2-40B4-BE49-F238E27FC236}">
                <a16:creationId xmlns:a16="http://schemas.microsoft.com/office/drawing/2014/main" id="{F3F85B52-156E-8D4E-84B4-A63D4A3654FF}"/>
              </a:ext>
            </a:extLst>
          </p:cNvPr>
          <p:cNvSpPr/>
          <p:nvPr/>
        </p:nvSpPr>
        <p:spPr>
          <a:xfrm rot="10800000" flipH="1" flipV="1">
            <a:off x="364653" y="748322"/>
            <a:ext cx="5569224" cy="109654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1BA0C6C-EFC2-C743-A9D9-F0E6BDDCFB7D}"/>
              </a:ext>
            </a:extLst>
          </p:cNvPr>
          <p:cNvSpPr/>
          <p:nvPr/>
        </p:nvSpPr>
        <p:spPr>
          <a:xfrm rot="10800000" flipH="1" flipV="1">
            <a:off x="370096" y="408210"/>
            <a:ext cx="5569224" cy="14625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a:extLst>
              <a:ext uri="{FF2B5EF4-FFF2-40B4-BE49-F238E27FC236}">
                <a16:creationId xmlns:a16="http://schemas.microsoft.com/office/drawing/2014/main" id="{91730606-3F7E-2142-B997-D8F839861619}"/>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bg2">
                    <a:lumMod val="90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341416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rry image of a person&#10;&#10;Description automatically generated">
            <a:extLst>
              <a:ext uri="{FF2B5EF4-FFF2-40B4-BE49-F238E27FC236}">
                <a16:creationId xmlns:a16="http://schemas.microsoft.com/office/drawing/2014/main" id="{37D2E19E-4C2D-124A-9DB4-FEE6BBFA5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1709" y="-53439"/>
            <a:ext cx="10515600" cy="6964878"/>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12</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a:spcAft>
                <a:spcPts val="600"/>
              </a:spcAft>
            </a:pPr>
            <a:r>
              <a:rPr lang="en-US" dirty="0">
                <a:latin typeface="Times New Roman" panose="02020603050405020304" pitchFamily="18" charset="0"/>
                <a:cs typeface="Times New Roman" panose="02020603050405020304" pitchFamily="18" charset="0"/>
              </a:rPr>
              <a:t>© 2024 Roe Law Group, PLLC</a:t>
            </a: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642429" y="424282"/>
            <a:ext cx="4397028" cy="2104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a:latin typeface="Times New Roman" panose="02020603050405020304" pitchFamily="18" charset="0"/>
                <a:cs typeface="Times New Roman" panose="02020603050405020304" pitchFamily="18" charset="0"/>
              </a:rPr>
              <a:t>Moods From Marijuana</a:t>
            </a:r>
            <a:endParaRPr lang="en-US" sz="5000" dirty="0"/>
          </a:p>
        </p:txBody>
      </p:sp>
      <p:sp>
        <p:nvSpPr>
          <p:cNvPr id="7" name="Rectangle 6">
            <a:extLst>
              <a:ext uri="{FF2B5EF4-FFF2-40B4-BE49-F238E27FC236}">
                <a16:creationId xmlns:a16="http://schemas.microsoft.com/office/drawing/2014/main" id="{69B38DB1-5475-1549-BA7D-B51209B50E04}"/>
              </a:ext>
            </a:extLst>
          </p:cNvPr>
          <p:cNvSpPr/>
          <p:nvPr/>
        </p:nvSpPr>
        <p:spPr>
          <a:xfrm>
            <a:off x="7600950" y="1366659"/>
            <a:ext cx="6264866" cy="109716"/>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880348" y="2060424"/>
            <a:ext cx="4159109" cy="4216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l">
              <a:spcBef>
                <a:spcPts val="0"/>
              </a:spcBef>
              <a:buFont typeface="Arial" panose="020B0604020202020204" pitchFamily="34" charset="0"/>
              <a:buChar char="•"/>
            </a:pPr>
            <a:r>
              <a:rPr lang="en-US" sz="2300" b="0" i="0" u="none" strike="noStrike" dirty="0">
                <a:solidFill>
                  <a:srgbClr val="222222"/>
                </a:solidFill>
                <a:effectLst/>
                <a:latin typeface="Times New Roman" panose="02020603050405020304" pitchFamily="18" charset="0"/>
              </a:rPr>
              <a:t>Depressed</a:t>
            </a:r>
            <a:endParaRPr lang="en-US" sz="23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300" b="0" i="0" u="none" strike="noStrike" dirty="0">
                <a:solidFill>
                  <a:srgbClr val="222222"/>
                </a:solidFill>
                <a:effectLst/>
                <a:latin typeface="Times New Roman" panose="02020603050405020304" pitchFamily="18" charset="0"/>
              </a:rPr>
              <a:t>Anxious</a:t>
            </a:r>
            <a:endParaRPr lang="en-US" sz="23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300" b="0" i="0" u="none" strike="noStrike" dirty="0">
                <a:solidFill>
                  <a:srgbClr val="222222"/>
                </a:solidFill>
                <a:effectLst/>
                <a:latin typeface="Times New Roman" panose="02020603050405020304" pitchFamily="18" charset="0"/>
              </a:rPr>
              <a:t>Irritable</a:t>
            </a:r>
            <a:endParaRPr lang="en-US" sz="23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300" b="0" i="0" u="none" strike="noStrike" dirty="0">
                <a:solidFill>
                  <a:srgbClr val="222222"/>
                </a:solidFill>
                <a:effectLst/>
                <a:latin typeface="Times New Roman" panose="02020603050405020304" pitchFamily="18" charset="0"/>
              </a:rPr>
              <a:t>Suspicious/Paranoid</a:t>
            </a:r>
            <a:endParaRPr lang="en-US" sz="23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300" b="0" i="0" u="none" strike="noStrike" dirty="0">
                <a:solidFill>
                  <a:srgbClr val="222222"/>
                </a:solidFill>
                <a:effectLst/>
                <a:latin typeface="Times New Roman" panose="02020603050405020304" pitchFamily="18" charset="0"/>
              </a:rPr>
              <a:t>Complains about others with no rational basis</a:t>
            </a:r>
            <a:endParaRPr lang="en-US" sz="23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300" b="0" i="0" u="none" strike="noStrike" dirty="0">
                <a:solidFill>
                  <a:srgbClr val="222222"/>
                </a:solidFill>
                <a:effectLst/>
                <a:latin typeface="Times New Roman" panose="02020603050405020304" pitchFamily="18" charset="0"/>
              </a:rPr>
              <a:t>Emotional unsteadiness</a:t>
            </a:r>
            <a:endParaRPr lang="en-US" sz="23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300" b="0" i="0" u="none" strike="noStrike" dirty="0">
                <a:solidFill>
                  <a:srgbClr val="222222"/>
                </a:solidFill>
                <a:effectLst/>
                <a:latin typeface="Times New Roman" panose="02020603050405020304" pitchFamily="18" charset="0"/>
              </a:rPr>
              <a:t>Mood Changes after lunch or break</a:t>
            </a:r>
            <a:endParaRPr lang="en-US" sz="2300" b="0" i="0" u="none" strike="noStrike" dirty="0">
              <a:solidFill>
                <a:srgbClr val="222222"/>
              </a:solidFill>
              <a:effectLst/>
              <a:latin typeface="Arial" panose="020B0604020202020204" pitchFamily="34" charset="0"/>
            </a:endParaRPr>
          </a:p>
        </p:txBody>
      </p:sp>
      <p:sp>
        <p:nvSpPr>
          <p:cNvPr id="10" name="Rectangle 9">
            <a:extLst>
              <a:ext uri="{FF2B5EF4-FFF2-40B4-BE49-F238E27FC236}">
                <a16:creationId xmlns:a16="http://schemas.microsoft.com/office/drawing/2014/main" id="{19932AB4-5AF8-A641-AB44-D864B34BC2FE}"/>
              </a:ext>
            </a:extLst>
          </p:cNvPr>
          <p:cNvSpPr/>
          <p:nvPr/>
        </p:nvSpPr>
        <p:spPr>
          <a:xfrm rot="10800000" flipH="1" flipV="1">
            <a:off x="4774547" y="-1761078"/>
            <a:ext cx="989402" cy="496147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A78F3F2-48C7-FD41-97E7-01FADD832928}"/>
              </a:ext>
            </a:extLst>
          </p:cNvPr>
          <p:cNvSpPr/>
          <p:nvPr/>
        </p:nvSpPr>
        <p:spPr>
          <a:xfrm rot="10800000" flipH="1" flipV="1">
            <a:off x="5490954" y="424282"/>
            <a:ext cx="109746" cy="7245277"/>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5533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C3C2CC-9AB3-1447-9B65-02E9F2F7E75B}"/>
              </a:ext>
            </a:extLst>
          </p:cNvPr>
          <p:cNvSpPr/>
          <p:nvPr/>
        </p:nvSpPr>
        <p:spPr>
          <a:xfrm>
            <a:off x="-1154254" y="-237494"/>
            <a:ext cx="5432771" cy="7756071"/>
          </a:xfrm>
          <a:prstGeom prst="rect">
            <a:avLst/>
          </a:prstGeom>
          <a:solidFill>
            <a:schemeClr val="tx2">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9" name="Footer Placeholder 6">
            <a:extLst>
              <a:ext uri="{FF2B5EF4-FFF2-40B4-BE49-F238E27FC236}">
                <a16:creationId xmlns:a16="http://schemas.microsoft.com/office/drawing/2014/main" id="{48E8505E-B2E0-1044-882E-1AEAE0EC01E2}"/>
              </a:ext>
            </a:extLst>
          </p:cNvPr>
          <p:cNvSpPr>
            <a:spLocks noGrp="1"/>
          </p:cNvSpPr>
          <p:nvPr>
            <p:ph type="ftr" sz="quarter" idx="11"/>
          </p:nvPr>
        </p:nvSpPr>
        <p:spPr>
          <a:xfrm>
            <a:off x="-878262" y="6358664"/>
            <a:ext cx="4114800" cy="365125"/>
          </a:xfrm>
        </p:spPr>
        <p:txBody>
          <a:bodyPr vert="horz" lIns="91440" tIns="45720" rIns="91440" bIns="45720" rtlCol="0" anchor="ctr">
            <a:normAutofit/>
          </a:bodyPr>
          <a:lstStyle/>
          <a:p>
            <a:pPr>
              <a:spcAft>
                <a:spcPts val="600"/>
              </a:spcAft>
              <a:defRPr/>
            </a:pPr>
            <a:r>
              <a:rPr lang="en-US" kern="1200" dirty="0">
                <a:solidFill>
                  <a:schemeClr val="bg2">
                    <a:lumMod val="25000"/>
                  </a:schemeClr>
                </a:solidFill>
                <a:latin typeface="Times New Roman" panose="02020603050405020304" pitchFamily="18" charset="0"/>
                <a:cs typeface="Times New Roman" panose="02020603050405020304" pitchFamily="18" charset="0"/>
              </a:rPr>
              <a:t>© 2024 Roe Law Group, PLLC</a:t>
            </a:r>
          </a:p>
        </p:txBody>
      </p:sp>
      <p:sp>
        <p:nvSpPr>
          <p:cNvPr id="12" name="Slide Number Placeholder 5">
            <a:extLst>
              <a:ext uri="{FF2B5EF4-FFF2-40B4-BE49-F238E27FC236}">
                <a16:creationId xmlns:a16="http://schemas.microsoft.com/office/drawing/2014/main" id="{F12C9F0F-8CEA-C141-867B-8EDBBC8ED2C3}"/>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rPr>
              <a:pPr>
                <a:spcAft>
                  <a:spcPts val="600"/>
                </a:spcAft>
              </a:pPr>
              <a:t>13</a:t>
            </a:fld>
            <a:endParaRPr lang="en-US" dirty="0">
              <a:solidFill>
                <a:schemeClr val="bg1"/>
              </a:solidFill>
            </a:endParaRPr>
          </a:p>
        </p:txBody>
      </p:sp>
      <p:sp>
        <p:nvSpPr>
          <p:cNvPr id="13" name="Slide Number Placeholder 5">
            <a:extLst>
              <a:ext uri="{FF2B5EF4-FFF2-40B4-BE49-F238E27FC236}">
                <a16:creationId xmlns:a16="http://schemas.microsoft.com/office/drawing/2014/main" id="{B304CDCC-3862-A549-9A7D-583D8ACA456A}"/>
              </a:ext>
            </a:extLst>
          </p:cNvPr>
          <p:cNvSpPr txBox="1">
            <a:spLocks/>
          </p:cNvSpPr>
          <p:nvPr/>
        </p:nvSpPr>
        <p:spPr>
          <a:xfrm>
            <a:off x="11404045" y="6307186"/>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13</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itle 8">
            <a:extLst>
              <a:ext uri="{FF2B5EF4-FFF2-40B4-BE49-F238E27FC236}">
                <a16:creationId xmlns:a16="http://schemas.microsoft.com/office/drawing/2014/main" id="{002F05C0-9831-F64E-9696-CE4A9B62DDA1}"/>
              </a:ext>
            </a:extLst>
          </p:cNvPr>
          <p:cNvSpPr>
            <a:spLocks noGrp="1"/>
          </p:cNvSpPr>
          <p:nvPr>
            <p:ph type="title"/>
          </p:nvPr>
        </p:nvSpPr>
        <p:spPr>
          <a:xfrm>
            <a:off x="693671" y="364416"/>
            <a:ext cx="5169249" cy="2437539"/>
          </a:xfrm>
        </p:spPr>
        <p:txBody>
          <a:bodyPr vert="horz" lIns="91440" tIns="45720" rIns="91440" bIns="45720" rtlCol="0" anchor="ctr">
            <a:noAutofit/>
          </a:bodyPr>
          <a:lstStyle/>
          <a:p>
            <a:r>
              <a:rPr lang="en-US" sz="5500" b="1" dirty="0">
                <a:solidFill>
                  <a:schemeClr val="bg1"/>
                </a:solidFill>
                <a:latin typeface="Times New Roman" panose="02020603050405020304" pitchFamily="18" charset="0"/>
                <a:cs typeface="Times New Roman" panose="02020603050405020304" pitchFamily="18" charset="0"/>
              </a:rPr>
              <a:t>Signs to </a:t>
            </a:r>
            <a:br>
              <a:rPr lang="en-US" sz="5500" b="1" dirty="0">
                <a:solidFill>
                  <a:schemeClr val="bg1"/>
                </a:solidFill>
                <a:latin typeface="Times New Roman" panose="02020603050405020304" pitchFamily="18" charset="0"/>
                <a:cs typeface="Times New Roman" panose="02020603050405020304" pitchFamily="18" charset="0"/>
              </a:rPr>
            </a:br>
            <a:r>
              <a:rPr lang="en-US" sz="5500" b="1" dirty="0">
                <a:solidFill>
                  <a:schemeClr val="bg1"/>
                </a:solidFill>
                <a:latin typeface="Times New Roman" panose="02020603050405020304" pitchFamily="18" charset="0"/>
                <a:cs typeface="Times New Roman" panose="02020603050405020304" pitchFamily="18" charset="0"/>
              </a:rPr>
              <a:t>Look For</a:t>
            </a:r>
            <a:endParaRPr lang="en-US" sz="5500" i="1" dirty="0">
              <a:solidFill>
                <a:schemeClr val="bg1"/>
              </a:solidFill>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1C5CE716-0F8D-3E4D-9143-7F425CE9A76B}"/>
              </a:ext>
            </a:extLst>
          </p:cNvPr>
          <p:cNvSpPr txBox="1">
            <a:spLocks/>
          </p:cNvSpPr>
          <p:nvPr/>
        </p:nvSpPr>
        <p:spPr>
          <a:xfrm>
            <a:off x="6565231" y="530810"/>
            <a:ext cx="4933098" cy="6192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Leave and Attendance</a:t>
            </a:r>
          </a:p>
          <a:p>
            <a:pPr marL="342900" indent="-3429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Unexplained or unauthorized absences from work</a:t>
            </a:r>
          </a:p>
          <a:p>
            <a:pPr marL="342900" indent="-3429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Frequent tardiness</a:t>
            </a:r>
          </a:p>
          <a:p>
            <a:pPr marL="342900" indent="-3429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Excessive use of sick leave</a:t>
            </a:r>
          </a:p>
          <a:p>
            <a:pPr marL="342900" indent="-3429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Patterns of absence such as the day after payday or Monday/ Friday</a:t>
            </a:r>
          </a:p>
          <a:p>
            <a:pPr marL="342900" indent="-3429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Frequent “emergencies” (e.g., car trouble, family emergencies, legal problems)</a:t>
            </a:r>
          </a:p>
          <a:p>
            <a:pPr marL="342900" indent="-3429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employee may also be absent without explanation for significant periods of time</a:t>
            </a:r>
          </a:p>
          <a:p>
            <a:pPr>
              <a:lnSpc>
                <a:spcPct val="100000"/>
              </a:lnSpc>
            </a:pPr>
            <a:endParaRPr lang="en-US" sz="2500" dirty="0">
              <a:latin typeface="Times New Roman" panose="02020603050405020304" pitchFamily="18" charset="0"/>
              <a:cs typeface="Times New Roman" panose="02020603050405020304" pitchFamily="18" charset="0"/>
            </a:endParaRPr>
          </a:p>
        </p:txBody>
      </p:sp>
      <p:pic>
        <p:nvPicPr>
          <p:cNvPr id="10" name="Picture 9" descr="A picture containing text, computer, desk&#10;&#10;Description automatically generated">
            <a:extLst>
              <a:ext uri="{FF2B5EF4-FFF2-40B4-BE49-F238E27FC236}">
                <a16:creationId xmlns:a16="http://schemas.microsoft.com/office/drawing/2014/main" id="{762AB254-26F7-B745-AE18-94F45A7146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35" r="-1"/>
          <a:stretch/>
        </p:blipFill>
        <p:spPr>
          <a:xfrm>
            <a:off x="309630" y="2632391"/>
            <a:ext cx="5326440" cy="3533272"/>
          </a:xfrm>
          <a:prstGeom prst="rect">
            <a:avLst/>
          </a:prstGeom>
        </p:spPr>
      </p:pic>
      <p:sp>
        <p:nvSpPr>
          <p:cNvPr id="16" name="Rectangle 15">
            <a:extLst>
              <a:ext uri="{FF2B5EF4-FFF2-40B4-BE49-F238E27FC236}">
                <a16:creationId xmlns:a16="http://schemas.microsoft.com/office/drawing/2014/main" id="{6B210B82-B610-474B-9180-06DA71551868}"/>
              </a:ext>
            </a:extLst>
          </p:cNvPr>
          <p:cNvSpPr/>
          <p:nvPr/>
        </p:nvSpPr>
        <p:spPr>
          <a:xfrm rot="5400000" flipH="1">
            <a:off x="3419287" y="3466091"/>
            <a:ext cx="5353424" cy="4571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198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lack and white background&#10;&#10;Description automatically generated">
            <a:extLst>
              <a:ext uri="{FF2B5EF4-FFF2-40B4-BE49-F238E27FC236}">
                <a16:creationId xmlns:a16="http://schemas.microsoft.com/office/drawing/2014/main" id="{D1455AA7-1D5F-4148-8E09-D17DF0CFD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2944" y="-76615"/>
            <a:ext cx="4682941" cy="7020880"/>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14</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a:spcAft>
                <a:spcPts val="600"/>
              </a:spcAft>
            </a:pPr>
            <a:r>
              <a:rPr lang="en-US" dirty="0">
                <a:latin typeface="Times New Roman" panose="02020603050405020304" pitchFamily="18" charset="0"/>
                <a:cs typeface="Times New Roman" panose="02020603050405020304" pitchFamily="18" charset="0"/>
              </a:rPr>
              <a:t>© 2024 Roe Law Group, PLLC</a:t>
            </a: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776611" y="565885"/>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u="none" strike="noStrike" dirty="0">
                <a:solidFill>
                  <a:srgbClr val="222222"/>
                </a:solidFill>
                <a:effectLst/>
                <a:latin typeface="Times New Roman" panose="02020603050405020304" pitchFamily="18" charset="0"/>
              </a:rPr>
              <a:t>Work Patterns</a:t>
            </a:r>
            <a:endParaRPr lang="en-US" dirty="0"/>
          </a:p>
        </p:txBody>
      </p:sp>
      <p:pic>
        <p:nvPicPr>
          <p:cNvPr id="11" name="Picture 10" descr="A person sitting at a desk&#10;&#10;Description automatically generated">
            <a:extLst>
              <a:ext uri="{FF2B5EF4-FFF2-40B4-BE49-F238E27FC236}">
                <a16:creationId xmlns:a16="http://schemas.microsoft.com/office/drawing/2014/main" id="{84FEB1DE-E0A5-A641-A505-EB07B7C35185}"/>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a:ext>
            </a:extLst>
          </a:blip>
          <a:stretch>
            <a:fillRect/>
          </a:stretch>
        </p:blipFill>
        <p:spPr>
          <a:xfrm>
            <a:off x="5078122" y="1687895"/>
            <a:ext cx="6623627" cy="4424583"/>
          </a:xfrm>
          <a:prstGeom prst="rect">
            <a:avLst/>
          </a:prstGeom>
        </p:spPr>
      </p:pic>
      <p:sp>
        <p:nvSpPr>
          <p:cNvPr id="9" name="Title 1">
            <a:extLst>
              <a:ext uri="{FF2B5EF4-FFF2-40B4-BE49-F238E27FC236}">
                <a16:creationId xmlns:a16="http://schemas.microsoft.com/office/drawing/2014/main" id="{932F7D77-B8A3-C74A-B365-91C787597608}"/>
              </a:ext>
            </a:extLst>
          </p:cNvPr>
          <p:cNvSpPr txBox="1">
            <a:spLocks/>
          </p:cNvSpPr>
          <p:nvPr/>
        </p:nvSpPr>
        <p:spPr>
          <a:xfrm>
            <a:off x="776611" y="1796147"/>
            <a:ext cx="9659363" cy="4216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Inconsistency in quality of work</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Sudden or erratic high and low periods of productivity</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Poor judgment/more mistakes than usual and general carelessness</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Lapses in concentration</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Difficulty in recalling instructions</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Difficulty in remembering own mistakes</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Using more time to complete </a:t>
            </a: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work/missing deadlines</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Increased difficulty in handling </a:t>
            </a: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complex situations</a:t>
            </a:r>
            <a:endParaRPr lang="en-US" sz="2500" b="0" i="0" u="none" strike="noStrike" dirty="0">
              <a:solidFill>
                <a:srgbClr val="222222"/>
              </a:solidFill>
              <a:effectLst/>
              <a:latin typeface="Arial" panose="020B0604020202020204" pitchFamily="34" charset="0"/>
            </a:endParaRPr>
          </a:p>
        </p:txBody>
      </p:sp>
      <p:sp>
        <p:nvSpPr>
          <p:cNvPr id="10" name="Rectangle 9">
            <a:extLst>
              <a:ext uri="{FF2B5EF4-FFF2-40B4-BE49-F238E27FC236}">
                <a16:creationId xmlns:a16="http://schemas.microsoft.com/office/drawing/2014/main" id="{95D13A23-B9A1-7D4F-9EDD-61B95C015611}"/>
              </a:ext>
            </a:extLst>
          </p:cNvPr>
          <p:cNvSpPr/>
          <p:nvPr/>
        </p:nvSpPr>
        <p:spPr>
          <a:xfrm rot="10800000" flipH="1">
            <a:off x="-177602" y="142605"/>
            <a:ext cx="8339470" cy="176179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7734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yping on a keyboard&#10;&#10;Description automatically generated with low confidence">
            <a:extLst>
              <a:ext uri="{FF2B5EF4-FFF2-40B4-BE49-F238E27FC236}">
                <a16:creationId xmlns:a16="http://schemas.microsoft.com/office/drawing/2014/main" id="{C177AC1D-0F3D-E242-9BC7-9A5BD10CA1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368" y="1666353"/>
            <a:ext cx="6650609" cy="4434079"/>
          </a:xfrm>
          <a:prstGeom prst="rect">
            <a:avLst/>
          </a:prstGeom>
        </p:spPr>
      </p:pic>
      <p:sp>
        <p:nvSpPr>
          <p:cNvPr id="8" name="Footer Placeholder 5">
            <a:extLst>
              <a:ext uri="{FF2B5EF4-FFF2-40B4-BE49-F238E27FC236}">
                <a16:creationId xmlns:a16="http://schemas.microsoft.com/office/drawing/2014/main" id="{DBACCE0F-5B85-C240-A5F1-9CBE4283D67D}"/>
              </a:ext>
            </a:extLst>
          </p:cNvPr>
          <p:cNvSpPr>
            <a:spLocks noGrp="1"/>
          </p:cNvSpPr>
          <p:nvPr>
            <p:ph type="ftr" sz="quarter" idx="11"/>
          </p:nvPr>
        </p:nvSpPr>
        <p:spPr>
          <a:xfrm>
            <a:off x="214298" y="6341164"/>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
        <p:nvSpPr>
          <p:cNvPr id="9" name="Slide Number Placeholder 4">
            <a:extLst>
              <a:ext uri="{FF2B5EF4-FFF2-40B4-BE49-F238E27FC236}">
                <a16:creationId xmlns:a16="http://schemas.microsoft.com/office/drawing/2014/main" id="{A4DD0B8C-7AF9-0949-A45E-5A8549CF4C99}"/>
              </a:ext>
            </a:extLst>
          </p:cNvPr>
          <p:cNvSpPr>
            <a:spLocks noGrp="1"/>
          </p:cNvSpPr>
          <p:nvPr>
            <p:ph type="sldNum" sz="quarter" idx="12"/>
          </p:nvPr>
        </p:nvSpPr>
        <p:spPr>
          <a:xfrm>
            <a:off x="11405957" y="6312523"/>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15</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63EAE9AC-5B2A-EB4B-8CCC-EBF941BCBF6D}"/>
              </a:ext>
            </a:extLst>
          </p:cNvPr>
          <p:cNvSpPr txBox="1">
            <a:spLocks/>
          </p:cNvSpPr>
          <p:nvPr/>
        </p:nvSpPr>
        <p:spPr>
          <a:xfrm>
            <a:off x="1998828" y="430926"/>
            <a:ext cx="12192000" cy="983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Times New Roman" panose="02020603050405020304" pitchFamily="18" charset="0"/>
                <a:cs typeface="Times New Roman" panose="02020603050405020304" pitchFamily="18" charset="0"/>
              </a:rPr>
              <a:t>Performance Problems</a:t>
            </a:r>
            <a:endParaRPr lang="en-US" sz="5500" dirty="0">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4FF1D48-7227-F543-AB01-F3898C6A08D8}"/>
              </a:ext>
            </a:extLst>
          </p:cNvPr>
          <p:cNvSpPr txBox="1">
            <a:spLocks/>
          </p:cNvSpPr>
          <p:nvPr/>
        </p:nvSpPr>
        <p:spPr>
          <a:xfrm>
            <a:off x="6943894" y="1693789"/>
            <a:ext cx="4625410" cy="4607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Missed deadlines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Careless or sloppy work or incomplete assignments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Production responsibilities not met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Many excuses for incomplete assignments or missed deadlines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jobs requiring long-term projects or detailed analysis, an employee may be able to hide a performance problem for quite some time.</a:t>
            </a:r>
          </a:p>
        </p:txBody>
      </p:sp>
      <p:sp>
        <p:nvSpPr>
          <p:cNvPr id="11" name="Rectangle 10">
            <a:extLst>
              <a:ext uri="{FF2B5EF4-FFF2-40B4-BE49-F238E27FC236}">
                <a16:creationId xmlns:a16="http://schemas.microsoft.com/office/drawing/2014/main" id="{32E5B25F-3B42-FF4C-90BE-A11B4DA49571}"/>
              </a:ext>
            </a:extLst>
          </p:cNvPr>
          <p:cNvSpPr/>
          <p:nvPr/>
        </p:nvSpPr>
        <p:spPr>
          <a:xfrm rot="10800000" flipH="1">
            <a:off x="-711516" y="1400551"/>
            <a:ext cx="12522002" cy="48987"/>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876DB8-3829-8C47-AECE-39B79D2BAF4E}"/>
              </a:ext>
            </a:extLst>
          </p:cNvPr>
          <p:cNvSpPr/>
          <p:nvPr/>
        </p:nvSpPr>
        <p:spPr>
          <a:xfrm rot="10800000" flipH="1">
            <a:off x="-6330806" y="690480"/>
            <a:ext cx="10678518" cy="43775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943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B3337C-1BA5-D146-BEF4-C977AFAA5F16}"/>
              </a:ext>
            </a:extLst>
          </p:cNvPr>
          <p:cNvSpPr/>
          <p:nvPr/>
        </p:nvSpPr>
        <p:spPr>
          <a:xfrm>
            <a:off x="10514166" y="2507521"/>
            <a:ext cx="3217643" cy="3552825"/>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a:extLst>
              <a:ext uri="{FF2B5EF4-FFF2-40B4-BE49-F238E27FC236}">
                <a16:creationId xmlns:a16="http://schemas.microsoft.com/office/drawing/2014/main" id="{0CCF8779-1BA9-DC48-A0A8-6F3EC6E6D2B2}"/>
              </a:ext>
            </a:extLst>
          </p:cNvPr>
          <p:cNvSpPr/>
          <p:nvPr/>
        </p:nvSpPr>
        <p:spPr>
          <a:xfrm>
            <a:off x="-379561" y="2507522"/>
            <a:ext cx="10699218" cy="3552825"/>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solidFill>
              </a:rPr>
              <a:pPr>
                <a:spcAft>
                  <a:spcPts val="600"/>
                </a:spcAft>
              </a:pPr>
              <a:t>16</a:t>
            </a:fld>
            <a:endParaRPr lang="en-US" dirty="0">
              <a:solidFill>
                <a:schemeClr val="bg1"/>
              </a:solidFill>
            </a:endParaRPr>
          </a:p>
        </p:txBody>
      </p:sp>
      <p:sp>
        <p:nvSpPr>
          <p:cNvPr id="14" name="Slide Number Placeholder 5">
            <a:extLst>
              <a:ext uri="{FF2B5EF4-FFF2-40B4-BE49-F238E27FC236}">
                <a16:creationId xmlns:a16="http://schemas.microsoft.com/office/drawing/2014/main" id="{8D94F1C1-3DD6-F348-92C0-776C036C7C42}"/>
              </a:ext>
            </a:extLst>
          </p:cNvPr>
          <p:cNvSpPr txBox="1">
            <a:spLocks/>
          </p:cNvSpPr>
          <p:nvPr/>
        </p:nvSpPr>
        <p:spPr>
          <a:xfrm>
            <a:off x="11408385" y="627898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16</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5B544E-2E57-A84A-8D80-CEF8DA09566F}"/>
              </a:ext>
            </a:extLst>
          </p:cNvPr>
          <p:cNvSpPr txBox="1"/>
          <p:nvPr/>
        </p:nvSpPr>
        <p:spPr>
          <a:xfrm>
            <a:off x="1036402" y="690284"/>
            <a:ext cx="4607132" cy="938719"/>
          </a:xfrm>
          <a:prstGeom prst="rect">
            <a:avLst/>
          </a:prstGeom>
          <a:noFill/>
        </p:spPr>
        <p:txBody>
          <a:bodyPr wrap="square" rtlCol="0">
            <a:spAutoFit/>
          </a:bodyPr>
          <a:lstStyle/>
          <a:p>
            <a:r>
              <a:rPr lang="en-US" sz="5500" b="1" dirty="0">
                <a:latin typeface="Times New Roman" panose="02020603050405020304" pitchFamily="18" charset="0"/>
                <a:cs typeface="Times New Roman" panose="02020603050405020304" pitchFamily="18" charset="0"/>
              </a:rPr>
              <a:t>Relationships</a:t>
            </a:r>
          </a:p>
        </p:txBody>
      </p:sp>
      <p:sp>
        <p:nvSpPr>
          <p:cNvPr id="10" name="Title 1">
            <a:extLst>
              <a:ext uri="{FF2B5EF4-FFF2-40B4-BE49-F238E27FC236}">
                <a16:creationId xmlns:a16="http://schemas.microsoft.com/office/drawing/2014/main" id="{F56262B1-7535-8347-89E5-FCD217E8FC10}"/>
              </a:ext>
            </a:extLst>
          </p:cNvPr>
          <p:cNvSpPr txBox="1">
            <a:spLocks/>
          </p:cNvSpPr>
          <p:nvPr/>
        </p:nvSpPr>
        <p:spPr>
          <a:xfrm>
            <a:off x="1036402" y="2437769"/>
            <a:ext cx="5229804" cy="3692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600" dirty="0">
                <a:solidFill>
                  <a:schemeClr val="bg1"/>
                </a:solidFill>
                <a:latin typeface="Times New Roman" panose="02020603050405020304" pitchFamily="18" charset="0"/>
                <a:cs typeface="Times New Roman" panose="02020603050405020304" pitchFamily="18" charset="0"/>
              </a:rPr>
              <a:t>Relationships with co-workers may become strained.</a:t>
            </a:r>
          </a:p>
          <a:p>
            <a:pPr marL="457200" indent="-457200">
              <a:buFont typeface="Arial" panose="020B0604020202020204" pitchFamily="34" charset="0"/>
              <a:buChar char="•"/>
            </a:pPr>
            <a:r>
              <a:rPr lang="en-US" sz="2600" dirty="0">
                <a:solidFill>
                  <a:schemeClr val="bg1"/>
                </a:solidFill>
                <a:latin typeface="Times New Roman" panose="02020603050405020304" pitchFamily="18" charset="0"/>
                <a:cs typeface="Times New Roman" panose="02020603050405020304" pitchFamily="18" charset="0"/>
              </a:rPr>
              <a:t>The employee may be belligerent, argumentative, or short-tempered, especially in the mornings or after weekends or holidays.</a:t>
            </a:r>
            <a:endParaRPr lang="en-US" sz="2800" dirty="0">
              <a:latin typeface="Times New Roman" panose="02020603050405020304" pitchFamily="18" charset="0"/>
              <a:cs typeface="Times New Roman" panose="02020603050405020304" pitchFamily="18" charset="0"/>
            </a:endParaRPr>
          </a:p>
        </p:txBody>
      </p:sp>
      <p:pic>
        <p:nvPicPr>
          <p:cNvPr id="12" name="Picture 11" descr="Two people sitting at a table with a computer&#10;&#10;Description automatically generated with low confidence">
            <a:extLst>
              <a:ext uri="{FF2B5EF4-FFF2-40B4-BE49-F238E27FC236}">
                <a16:creationId xmlns:a16="http://schemas.microsoft.com/office/drawing/2014/main" id="{6D06C383-361D-A442-A310-BF29C44CCC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76779" y="663360"/>
            <a:ext cx="6756680" cy="4802198"/>
          </a:xfrm>
          <a:prstGeom prst="rect">
            <a:avLst/>
          </a:prstGeom>
        </p:spPr>
      </p:pic>
      <p:sp>
        <p:nvSpPr>
          <p:cNvPr id="13" name="TextBox 12">
            <a:extLst>
              <a:ext uri="{FF2B5EF4-FFF2-40B4-BE49-F238E27FC236}">
                <a16:creationId xmlns:a16="http://schemas.microsoft.com/office/drawing/2014/main" id="{404E55FD-12A0-4540-B332-F6E4AF731BB7}"/>
              </a:ext>
            </a:extLst>
          </p:cNvPr>
          <p:cNvSpPr txBox="1"/>
          <p:nvPr/>
        </p:nvSpPr>
        <p:spPr>
          <a:xfrm>
            <a:off x="1260178" y="1375081"/>
            <a:ext cx="4607132" cy="938719"/>
          </a:xfrm>
          <a:prstGeom prst="rect">
            <a:avLst/>
          </a:prstGeom>
          <a:noFill/>
        </p:spPr>
        <p:txBody>
          <a:bodyPr wrap="square" rtlCol="0">
            <a:spAutoFit/>
          </a:bodyPr>
          <a:lstStyle/>
          <a:p>
            <a:r>
              <a:rPr lang="en-US" sz="5500" b="1" dirty="0">
                <a:latin typeface="Times New Roman" panose="02020603050405020304" pitchFamily="18" charset="0"/>
                <a:cs typeface="Times New Roman" panose="02020603050405020304" pitchFamily="18" charset="0"/>
              </a:rPr>
              <a:t>at Work</a:t>
            </a:r>
          </a:p>
        </p:txBody>
      </p:sp>
      <p:sp>
        <p:nvSpPr>
          <p:cNvPr id="16" name="Rectangle 15">
            <a:extLst>
              <a:ext uri="{FF2B5EF4-FFF2-40B4-BE49-F238E27FC236}">
                <a16:creationId xmlns:a16="http://schemas.microsoft.com/office/drawing/2014/main" id="{B54D8A2E-8A55-5F4B-89A6-041A68F0DE05}"/>
              </a:ext>
            </a:extLst>
          </p:cNvPr>
          <p:cNvSpPr/>
          <p:nvPr/>
        </p:nvSpPr>
        <p:spPr>
          <a:xfrm rot="10800000" flipH="1">
            <a:off x="6324692" y="672216"/>
            <a:ext cx="183380" cy="1641583"/>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518A408-36CE-834A-9B88-761EF77D7261}"/>
              </a:ext>
            </a:extLst>
          </p:cNvPr>
          <p:cNvSpPr/>
          <p:nvPr/>
        </p:nvSpPr>
        <p:spPr>
          <a:xfrm rot="10800000" flipH="1">
            <a:off x="6026342" y="672215"/>
            <a:ext cx="183380" cy="1641583"/>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3943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holding her head in front of a computer&#10;&#10;Description automatically generated">
            <a:extLst>
              <a:ext uri="{FF2B5EF4-FFF2-40B4-BE49-F238E27FC236}">
                <a16:creationId xmlns:a16="http://schemas.microsoft.com/office/drawing/2014/main" id="{EC0B6D37-4EB5-0842-820D-F4202358A3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0406952" y="-110918"/>
            <a:ext cx="4811430" cy="7269019"/>
          </a:xfrm>
          <a:prstGeom prst="rect">
            <a:avLst/>
          </a:prstGeom>
        </p:spPr>
      </p:pic>
      <p:pic>
        <p:nvPicPr>
          <p:cNvPr id="3" name="Picture 2" descr="A person holding her head in front of a computer&#10;&#10;Description automatically generated">
            <a:extLst>
              <a:ext uri="{FF2B5EF4-FFF2-40B4-BE49-F238E27FC236}">
                <a16:creationId xmlns:a16="http://schemas.microsoft.com/office/drawing/2014/main" id="{9A348F2E-7939-B140-8190-EA924C6724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0350" y="-110918"/>
            <a:ext cx="5435869" cy="5501740"/>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17</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a:spcAft>
                <a:spcPts val="600"/>
              </a:spcAft>
            </a:pPr>
            <a:r>
              <a:rPr lang="en-US" dirty="0">
                <a:latin typeface="Times New Roman" panose="02020603050405020304" pitchFamily="18" charset="0"/>
                <a:cs typeface="Times New Roman" panose="02020603050405020304" pitchFamily="18" charset="0"/>
              </a:rPr>
              <a:t>© 2024 Roe Law Group, PLLC</a:t>
            </a: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5106656" y="390862"/>
            <a:ext cx="419424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i="1" u="none" strike="noStrike" spc="300" dirty="0">
                <a:effectLst/>
                <a:latin typeface="Times New Roman" panose="02020603050405020304" pitchFamily="18" charset="0"/>
              </a:rPr>
              <a:t>ACTIONS</a:t>
            </a:r>
            <a:endParaRPr lang="en-US" sz="6000" i="1" spc="3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5168559" y="1891493"/>
            <a:ext cx="4565353" cy="4216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l">
              <a:lnSpc>
                <a:spcPct val="100000"/>
              </a:lnSpc>
              <a:spcBef>
                <a:spcPts val="0"/>
              </a:spcBef>
              <a:buFont typeface="Arial" panose="020B0604020202020204" pitchFamily="34" charset="0"/>
              <a:buChar char="•"/>
            </a:pPr>
            <a:r>
              <a:rPr lang="en-US" sz="2400" b="0" i="0" u="none" strike="noStrike" dirty="0">
                <a:solidFill>
                  <a:schemeClr val="bg2">
                    <a:lumMod val="25000"/>
                  </a:schemeClr>
                </a:solidFill>
                <a:effectLst/>
                <a:latin typeface="Times New Roman" panose="02020603050405020304" pitchFamily="18" charset="0"/>
              </a:rPr>
              <a:t>Withdrawn or improperly talkative</a:t>
            </a:r>
            <a:endParaRPr lang="en-US" sz="2400" b="0" i="0" u="none" strike="noStrike" dirty="0">
              <a:solidFill>
                <a:schemeClr val="bg2">
                  <a:lumMod val="25000"/>
                </a:schemeClr>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chemeClr val="bg2">
                    <a:lumMod val="25000"/>
                  </a:schemeClr>
                </a:solidFill>
                <a:effectLst/>
                <a:latin typeface="Times New Roman" panose="02020603050405020304" pitchFamily="18" charset="0"/>
              </a:rPr>
              <a:t>Spends excessive amount of time on the telephone</a:t>
            </a:r>
            <a:endParaRPr lang="en-US" sz="2400" b="0" i="0" u="none" strike="noStrike" dirty="0">
              <a:solidFill>
                <a:schemeClr val="bg2">
                  <a:lumMod val="25000"/>
                </a:schemeClr>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chemeClr val="bg2">
                    <a:lumMod val="25000"/>
                  </a:schemeClr>
                </a:solidFill>
                <a:effectLst/>
                <a:latin typeface="Times New Roman" panose="02020603050405020304" pitchFamily="18" charset="0"/>
              </a:rPr>
              <a:t>Avoids talking with supervisor regarding work issues</a:t>
            </a:r>
            <a:endParaRPr lang="en-US" sz="2400" b="0" i="0" u="none" strike="noStrike" dirty="0">
              <a:solidFill>
                <a:schemeClr val="bg2">
                  <a:lumMod val="25000"/>
                </a:schemeClr>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chemeClr val="bg2">
                    <a:lumMod val="25000"/>
                  </a:schemeClr>
                </a:solidFill>
                <a:effectLst/>
                <a:latin typeface="Times New Roman" panose="02020603050405020304" pitchFamily="18" charset="0"/>
              </a:rPr>
              <a:t>Staggering or swaying back and forth</a:t>
            </a:r>
            <a:endParaRPr lang="en-US" sz="2400" b="0" i="0" u="none" strike="noStrike" dirty="0">
              <a:solidFill>
                <a:schemeClr val="bg2">
                  <a:lumMod val="25000"/>
                </a:schemeClr>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chemeClr val="bg2">
                    <a:lumMod val="25000"/>
                  </a:schemeClr>
                </a:solidFill>
                <a:effectLst/>
                <a:latin typeface="Times New Roman" panose="02020603050405020304" pitchFamily="18" charset="0"/>
              </a:rPr>
              <a:t>Slurring of speech</a:t>
            </a:r>
            <a:endParaRPr lang="en-US" sz="2400" b="0" i="0" u="none" strike="noStrike" dirty="0">
              <a:solidFill>
                <a:schemeClr val="bg2">
                  <a:lumMod val="25000"/>
                </a:schemeClr>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chemeClr val="bg2">
                    <a:lumMod val="25000"/>
                  </a:schemeClr>
                </a:solidFill>
                <a:effectLst/>
                <a:latin typeface="Times New Roman" panose="02020603050405020304" pitchFamily="18" charset="0"/>
              </a:rPr>
              <a:t>Distinct odor(s)</a:t>
            </a:r>
            <a:endParaRPr lang="en-US" sz="2400" b="0" i="0" u="none" strike="noStrike" dirty="0">
              <a:solidFill>
                <a:schemeClr val="bg2">
                  <a:lumMod val="25000"/>
                </a:schemeClr>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400" b="0" i="0" u="none" strike="noStrike" dirty="0">
                <a:solidFill>
                  <a:schemeClr val="bg2">
                    <a:lumMod val="25000"/>
                  </a:schemeClr>
                </a:solidFill>
                <a:effectLst/>
                <a:latin typeface="Times New Roman" panose="02020603050405020304" pitchFamily="18" charset="0"/>
              </a:rPr>
              <a:t>Bullying of others</a:t>
            </a:r>
            <a:endParaRPr lang="en-US" sz="2400" b="0" i="0" u="none" strike="noStrike" dirty="0">
              <a:solidFill>
                <a:schemeClr val="bg2">
                  <a:lumMod val="25000"/>
                </a:schemeClr>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9052DD1-8BB2-614B-94CC-7AAF6322E94E}"/>
              </a:ext>
            </a:extLst>
          </p:cNvPr>
          <p:cNvSpPr/>
          <p:nvPr/>
        </p:nvSpPr>
        <p:spPr>
          <a:xfrm rot="10800000" flipH="1">
            <a:off x="-901319" y="5571902"/>
            <a:ext cx="5396838" cy="365123"/>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695993-A123-BB43-B4E6-EF5320570C05}"/>
              </a:ext>
            </a:extLst>
          </p:cNvPr>
          <p:cNvSpPr/>
          <p:nvPr/>
        </p:nvSpPr>
        <p:spPr>
          <a:xfrm rot="10800000" flipH="1">
            <a:off x="-901319" y="6070758"/>
            <a:ext cx="5396838" cy="47347"/>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A307B3-FF7D-4C49-A62E-07824C608776}"/>
              </a:ext>
            </a:extLst>
          </p:cNvPr>
          <p:cNvSpPr/>
          <p:nvPr/>
        </p:nvSpPr>
        <p:spPr>
          <a:xfrm rot="10800000" flipH="1">
            <a:off x="10179169" y="-365124"/>
            <a:ext cx="3284945" cy="861197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11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solidFill>
              </a:rPr>
              <a:pPr>
                <a:spcAft>
                  <a:spcPts val="600"/>
                </a:spcAft>
              </a:pPr>
              <a:t>18</a:t>
            </a:fld>
            <a:endParaRPr lang="en-US" dirty="0">
              <a:solidFill>
                <a:schemeClr val="bg1"/>
              </a:solidFill>
            </a:endParaRPr>
          </a:p>
        </p:txBody>
      </p:sp>
      <p:sp>
        <p:nvSpPr>
          <p:cNvPr id="14" name="Slide Number Placeholder 5">
            <a:extLst>
              <a:ext uri="{FF2B5EF4-FFF2-40B4-BE49-F238E27FC236}">
                <a16:creationId xmlns:a16="http://schemas.microsoft.com/office/drawing/2014/main" id="{8D94F1C1-3DD6-F348-92C0-776C036C7C42}"/>
              </a:ext>
            </a:extLst>
          </p:cNvPr>
          <p:cNvSpPr txBox="1">
            <a:spLocks/>
          </p:cNvSpPr>
          <p:nvPr/>
        </p:nvSpPr>
        <p:spPr>
          <a:xfrm>
            <a:off x="11408385" y="627898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18</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7104F40A-26D4-224A-AED7-7F2FCF1AEAE9}"/>
              </a:ext>
            </a:extLst>
          </p:cNvPr>
          <p:cNvSpPr/>
          <p:nvPr/>
        </p:nvSpPr>
        <p:spPr>
          <a:xfrm>
            <a:off x="-1789458" y="-196802"/>
            <a:ext cx="12109115" cy="6235652"/>
          </a:xfrm>
          <a:prstGeom prst="rect">
            <a:avLst/>
          </a:prstGeom>
          <a:solidFill>
            <a:schemeClr val="tx2">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6" name="Rectangle 15">
            <a:extLst>
              <a:ext uri="{FF2B5EF4-FFF2-40B4-BE49-F238E27FC236}">
                <a16:creationId xmlns:a16="http://schemas.microsoft.com/office/drawing/2014/main" id="{39339F2D-D01A-194B-893C-609B71C6361F}"/>
              </a:ext>
            </a:extLst>
          </p:cNvPr>
          <p:cNvSpPr/>
          <p:nvPr/>
        </p:nvSpPr>
        <p:spPr>
          <a:xfrm>
            <a:off x="10609592" y="-196802"/>
            <a:ext cx="8253557" cy="6235652"/>
          </a:xfrm>
          <a:prstGeom prst="rect">
            <a:avLst/>
          </a:prstGeom>
          <a:solidFill>
            <a:schemeClr val="tx2">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9" name="Title 1">
            <a:extLst>
              <a:ext uri="{FF2B5EF4-FFF2-40B4-BE49-F238E27FC236}">
                <a16:creationId xmlns:a16="http://schemas.microsoft.com/office/drawing/2014/main" id="{A72D50C4-0C28-6D46-BCF9-A6EC8743BDF8}"/>
              </a:ext>
            </a:extLst>
          </p:cNvPr>
          <p:cNvSpPr txBox="1">
            <a:spLocks/>
          </p:cNvSpPr>
          <p:nvPr/>
        </p:nvSpPr>
        <p:spPr>
          <a:xfrm>
            <a:off x="413048" y="0"/>
            <a:ext cx="7841638"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i="1" spc="300" dirty="0">
                <a:solidFill>
                  <a:schemeClr val="bg1">
                    <a:lumMod val="95000"/>
                  </a:schemeClr>
                </a:solidFill>
                <a:latin typeface="Times New Roman" panose="02020603050405020304" pitchFamily="18" charset="0"/>
                <a:cs typeface="Times New Roman" panose="02020603050405020304" pitchFamily="18" charset="0"/>
              </a:rPr>
              <a:t>RELATIONSHIPS AT WORK</a:t>
            </a:r>
          </a:p>
        </p:txBody>
      </p:sp>
      <p:sp>
        <p:nvSpPr>
          <p:cNvPr id="10" name="Title 1">
            <a:extLst>
              <a:ext uri="{FF2B5EF4-FFF2-40B4-BE49-F238E27FC236}">
                <a16:creationId xmlns:a16="http://schemas.microsoft.com/office/drawing/2014/main" id="{F56262B1-7535-8347-89E5-FCD217E8FC10}"/>
              </a:ext>
            </a:extLst>
          </p:cNvPr>
          <p:cNvSpPr txBox="1">
            <a:spLocks/>
          </p:cNvSpPr>
          <p:nvPr/>
        </p:nvSpPr>
        <p:spPr>
          <a:xfrm>
            <a:off x="885056" y="996248"/>
            <a:ext cx="6111953" cy="4865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The employee may become a “loner.”</a:t>
            </a:r>
          </a:p>
          <a:p>
            <a:pPr marL="457200" indent="-457200">
              <a:lnSpc>
                <a:spcPct val="100000"/>
              </a:lnSpc>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The employee may also have noticeable financial problems evidenced by borrowing money from other employees or receiving phone calls at work from creditors or collection companies.</a:t>
            </a:r>
          </a:p>
          <a:p>
            <a:endParaRPr lang="en-US" sz="2800" dirty="0">
              <a:latin typeface="Times New Roman" panose="02020603050405020304" pitchFamily="18" charset="0"/>
              <a:cs typeface="Times New Roman" panose="02020603050405020304" pitchFamily="18" charset="0"/>
            </a:endParaRPr>
          </a:p>
        </p:txBody>
      </p:sp>
      <p:pic>
        <p:nvPicPr>
          <p:cNvPr id="11" name="Picture 10" descr="A picture containing wall, person, indoor&#10;&#10;Description automatically generated">
            <a:extLst>
              <a:ext uri="{FF2B5EF4-FFF2-40B4-BE49-F238E27FC236}">
                <a16:creationId xmlns:a16="http://schemas.microsoft.com/office/drawing/2014/main" id="{65046DCB-3EAE-3849-BBBB-C60B668621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88045" y="583597"/>
            <a:ext cx="7284029" cy="4865504"/>
          </a:xfrm>
          <a:prstGeom prst="rect">
            <a:avLst/>
          </a:prstGeom>
        </p:spPr>
      </p:pic>
      <p:sp>
        <p:nvSpPr>
          <p:cNvPr id="13" name="Rectangle 12">
            <a:extLst>
              <a:ext uri="{FF2B5EF4-FFF2-40B4-BE49-F238E27FC236}">
                <a16:creationId xmlns:a16="http://schemas.microsoft.com/office/drawing/2014/main" id="{D7167B0C-CF35-B644-BCD2-E26FED06382C}"/>
              </a:ext>
            </a:extLst>
          </p:cNvPr>
          <p:cNvSpPr/>
          <p:nvPr/>
        </p:nvSpPr>
        <p:spPr>
          <a:xfrm rot="10800000" flipH="1">
            <a:off x="7286944" y="379562"/>
            <a:ext cx="5396838" cy="521885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032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esk with a computer and a plant in a pot&#10;&#10;Description automatically generated">
            <a:extLst>
              <a:ext uri="{FF2B5EF4-FFF2-40B4-BE49-F238E27FC236}">
                <a16:creationId xmlns:a16="http://schemas.microsoft.com/office/drawing/2014/main" id="{7D3D087A-B90B-7844-8911-35E24CCF4B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6584" y="0"/>
            <a:ext cx="5000625" cy="6858000"/>
          </a:xfrm>
          <a:prstGeom prst="rect">
            <a:avLst/>
          </a:prstGeom>
        </p:spPr>
      </p:pic>
      <p:pic>
        <p:nvPicPr>
          <p:cNvPr id="3" name="Picture 2" descr="A person with her hands on her nose&#10;&#10;Description automatically generated">
            <a:extLst>
              <a:ext uri="{FF2B5EF4-FFF2-40B4-BE49-F238E27FC236}">
                <a16:creationId xmlns:a16="http://schemas.microsoft.com/office/drawing/2014/main" id="{BFECEF4B-9035-0541-A3D1-B23AC604F6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477" y="0"/>
            <a:ext cx="4898394" cy="6858000"/>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19</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a:spcAft>
                <a:spcPts val="600"/>
              </a:spcAft>
            </a:pPr>
            <a:r>
              <a:rPr lang="en-US" dirty="0">
                <a:latin typeface="Times New Roman" panose="02020603050405020304" pitchFamily="18" charset="0"/>
                <a:cs typeface="Times New Roman" panose="02020603050405020304" pitchFamily="18" charset="0"/>
              </a:rPr>
              <a:t>© 2024 Roe Law Group, PLLC</a:t>
            </a: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4180182" y="464890"/>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i="0" u="none" strike="noStrike" dirty="0">
                <a:solidFill>
                  <a:srgbClr val="222222"/>
                </a:solidFill>
                <a:effectLst/>
                <a:latin typeface="Times New Roman" panose="02020603050405020304" pitchFamily="18" charset="0"/>
              </a:rPr>
              <a:t>Supervisor’s Role</a:t>
            </a:r>
            <a:endParaRPr lang="en-US" sz="38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232393" y="2093674"/>
            <a:ext cx="4234948" cy="4216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Identify unusual or inappropriate behavior</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Observe the employee</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Objectively document behaviors</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Determine if testing or suspension is required</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Have a “sit down” with employee</a:t>
            </a:r>
            <a:endParaRPr lang="en-US" sz="2500" b="0" i="0" u="none" strike="noStrike" dirty="0">
              <a:solidFill>
                <a:srgbClr val="222222"/>
              </a:solidFill>
              <a:effectLst/>
              <a:latin typeface="Arial" panose="020B0604020202020204" pitchFamily="34" charset="0"/>
            </a:endParaRPr>
          </a:p>
          <a:p>
            <a:pPr marL="342900" indent="-3429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Transport the employee</a:t>
            </a:r>
            <a:endParaRPr lang="en-US" sz="2500" b="0" i="0" u="none" strike="noStrike" dirty="0">
              <a:solidFill>
                <a:srgbClr val="222222"/>
              </a:solidFill>
              <a:effectLst/>
              <a:latin typeface="Arial" panose="020B0604020202020204" pitchFamily="34" charset="0"/>
            </a:endParaRPr>
          </a:p>
        </p:txBody>
      </p:sp>
      <p:sp>
        <p:nvSpPr>
          <p:cNvPr id="10" name="Rectangle 9">
            <a:extLst>
              <a:ext uri="{FF2B5EF4-FFF2-40B4-BE49-F238E27FC236}">
                <a16:creationId xmlns:a16="http://schemas.microsoft.com/office/drawing/2014/main" id="{22C7ED50-10AC-B843-98DA-52B9D2FA6978}"/>
              </a:ext>
            </a:extLst>
          </p:cNvPr>
          <p:cNvSpPr/>
          <p:nvPr/>
        </p:nvSpPr>
        <p:spPr>
          <a:xfrm rot="10800000" flipH="1">
            <a:off x="3791160" y="655308"/>
            <a:ext cx="4676182" cy="1190425"/>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1E1CDF3-FAB0-A142-92A2-FAC16E801516}"/>
              </a:ext>
            </a:extLst>
          </p:cNvPr>
          <p:cNvSpPr/>
          <p:nvPr/>
        </p:nvSpPr>
        <p:spPr>
          <a:xfrm rot="10800000" flipH="1">
            <a:off x="3897872" y="779276"/>
            <a:ext cx="4467194" cy="1190425"/>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946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952B30-A87D-3547-A4AB-81F6B56BDB2B}"/>
              </a:ext>
            </a:extLst>
          </p:cNvPr>
          <p:cNvSpPr/>
          <p:nvPr/>
        </p:nvSpPr>
        <p:spPr>
          <a:xfrm>
            <a:off x="-2262792" y="1945177"/>
            <a:ext cx="7454097" cy="4145071"/>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pic>
        <p:nvPicPr>
          <p:cNvPr id="3" name="Picture 2" descr="A picture containing floor, indoor, wall, airplane&#10;&#10;Description automatically generated">
            <a:extLst>
              <a:ext uri="{FF2B5EF4-FFF2-40B4-BE49-F238E27FC236}">
                <a16:creationId xmlns:a16="http://schemas.microsoft.com/office/drawing/2014/main" id="{3177DBAD-105F-A346-8015-678EA840A5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1978" y="1945179"/>
            <a:ext cx="7530352" cy="5020234"/>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2</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798275" y="269338"/>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i="1" spc="100" dirty="0">
                <a:latin typeface="Times New Roman" panose="02020603050405020304" pitchFamily="18" charset="0"/>
                <a:cs typeface="Times New Roman" panose="02020603050405020304" pitchFamily="18" charset="0"/>
              </a:rPr>
              <a:t>Suspect Something?</a:t>
            </a:r>
            <a:endParaRPr lang="en-US" sz="4900" i="1" spc="1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798276" y="2366849"/>
            <a:ext cx="3569927" cy="3019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i="1" dirty="0">
                <a:solidFill>
                  <a:schemeClr val="bg1"/>
                </a:solidFill>
                <a:latin typeface="Times New Roman" panose="02020603050405020304" pitchFamily="18" charset="0"/>
                <a:cs typeface="Times New Roman" panose="02020603050405020304" pitchFamily="18" charset="0"/>
              </a:rPr>
              <a:t>What should managers do if they suspect an employee is under the influence of drugs or alcohol at work? </a:t>
            </a:r>
          </a:p>
        </p:txBody>
      </p:sp>
      <p:sp>
        <p:nvSpPr>
          <p:cNvPr id="11" name="Rectangle 10">
            <a:extLst>
              <a:ext uri="{FF2B5EF4-FFF2-40B4-BE49-F238E27FC236}">
                <a16:creationId xmlns:a16="http://schemas.microsoft.com/office/drawing/2014/main" id="{73F1D58E-6F41-C34A-84E1-2C04972E00BC}"/>
              </a:ext>
            </a:extLst>
          </p:cNvPr>
          <p:cNvSpPr/>
          <p:nvPr/>
        </p:nvSpPr>
        <p:spPr>
          <a:xfrm rot="10800000" flipH="1">
            <a:off x="11519585" y="390454"/>
            <a:ext cx="360088" cy="123165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A578090-0075-C540-8E87-7ECB6AC80D8C}"/>
              </a:ext>
            </a:extLst>
          </p:cNvPr>
          <p:cNvSpPr/>
          <p:nvPr/>
        </p:nvSpPr>
        <p:spPr>
          <a:xfrm rot="10800000" flipH="1" flipV="1">
            <a:off x="-1336004" y="1720603"/>
            <a:ext cx="6527309" cy="63042"/>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6">
            <a:extLst>
              <a:ext uri="{FF2B5EF4-FFF2-40B4-BE49-F238E27FC236}">
                <a16:creationId xmlns:a16="http://schemas.microsoft.com/office/drawing/2014/main" id="{7D0C4E46-8B03-A843-8DAF-95F5BAB3BE7F}"/>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1935857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86468B-AF8A-EA41-A5A7-16E22D738131}"/>
              </a:ext>
            </a:extLst>
          </p:cNvPr>
          <p:cNvSpPr/>
          <p:nvPr/>
        </p:nvSpPr>
        <p:spPr>
          <a:xfrm>
            <a:off x="-888239" y="-1858536"/>
            <a:ext cx="13465552" cy="3552825"/>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20</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CDAC6F7-D4D7-4C49-898E-20A73411F358}"/>
              </a:ext>
            </a:extLst>
          </p:cNvPr>
          <p:cNvSpPr txBox="1"/>
          <p:nvPr/>
        </p:nvSpPr>
        <p:spPr>
          <a:xfrm>
            <a:off x="1310408" y="664197"/>
            <a:ext cx="10215630" cy="923330"/>
          </a:xfrm>
          <a:prstGeom prst="rect">
            <a:avLst/>
          </a:prstGeom>
          <a:noFill/>
        </p:spPr>
        <p:txBody>
          <a:bodyPr wrap="square" rtlCol="0">
            <a:spAutoFit/>
          </a:bodyPr>
          <a:lstStyle/>
          <a:p>
            <a:r>
              <a:rPr lang="en-US" sz="5400" b="1" spc="300" dirty="0">
                <a:solidFill>
                  <a:schemeClr val="bg1"/>
                </a:solidFill>
                <a:latin typeface="Times New Roman" panose="02020603050405020304" pitchFamily="18" charset="0"/>
                <a:cs typeface="Times New Roman" panose="02020603050405020304" pitchFamily="18" charset="0"/>
              </a:rPr>
              <a:t>Things To Avoid: Enabling</a:t>
            </a:r>
            <a:endParaRPr lang="en-US" sz="5400" spc="3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FD47C13-B376-3E46-AF2E-63AF2BEAED7D}"/>
              </a:ext>
            </a:extLst>
          </p:cNvPr>
          <p:cNvSpPr txBox="1"/>
          <p:nvPr/>
        </p:nvSpPr>
        <p:spPr>
          <a:xfrm>
            <a:off x="988185" y="2370378"/>
            <a:ext cx="10860076" cy="3693319"/>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Covering up for the employee</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Lending the employee money</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Allowing the employee’s spouse to call about the employee’s absence</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Failing to refer the employee to the EAP</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Shifting the employee’s work to other employees</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Trying to counsel the employee on your own</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Making excuses to others about the employee’s behavior or performance</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Adjusting the employee’s work schedule; come in late and make up time</a:t>
            </a:r>
            <a:br>
              <a:rPr lang="en-US" sz="2600" dirty="0"/>
            </a:br>
            <a:endParaRPr lang="en-US" sz="2600" dirty="0"/>
          </a:p>
        </p:txBody>
      </p:sp>
      <p:sp>
        <p:nvSpPr>
          <p:cNvPr id="14" name="Rectangle 13">
            <a:extLst>
              <a:ext uri="{FF2B5EF4-FFF2-40B4-BE49-F238E27FC236}">
                <a16:creationId xmlns:a16="http://schemas.microsoft.com/office/drawing/2014/main" id="{36F8DC4B-6E4A-8349-BEA6-49DABBF7D880}"/>
              </a:ext>
            </a:extLst>
          </p:cNvPr>
          <p:cNvSpPr/>
          <p:nvPr/>
        </p:nvSpPr>
        <p:spPr>
          <a:xfrm rot="10800000" flipH="1" flipV="1">
            <a:off x="-155275" y="1831675"/>
            <a:ext cx="6469811" cy="4571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6">
            <a:extLst>
              <a:ext uri="{FF2B5EF4-FFF2-40B4-BE49-F238E27FC236}">
                <a16:creationId xmlns:a16="http://schemas.microsoft.com/office/drawing/2014/main" id="{672E1548-5C79-4442-8A52-76BDFF0B9064}"/>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
        <p:nvSpPr>
          <p:cNvPr id="9" name="Rectangle 8">
            <a:extLst>
              <a:ext uri="{FF2B5EF4-FFF2-40B4-BE49-F238E27FC236}">
                <a16:creationId xmlns:a16="http://schemas.microsoft.com/office/drawing/2014/main" id="{3443BF06-5158-EF46-B703-3ABDF1D93648}"/>
              </a:ext>
            </a:extLst>
          </p:cNvPr>
          <p:cNvSpPr/>
          <p:nvPr/>
        </p:nvSpPr>
        <p:spPr>
          <a:xfrm rot="10800000" flipH="1" flipV="1">
            <a:off x="6314536" y="2091382"/>
            <a:ext cx="7988060" cy="141471"/>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C8B42D-F900-104B-8CD3-67D9250CD61A}"/>
              </a:ext>
            </a:extLst>
          </p:cNvPr>
          <p:cNvSpPr/>
          <p:nvPr/>
        </p:nvSpPr>
        <p:spPr>
          <a:xfrm rot="10800000" flipH="1" flipV="1">
            <a:off x="12001000" y="2469950"/>
            <a:ext cx="5266208" cy="312723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37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F12C9F0F-8CEA-C141-867B-8EDBBC8ED2C3}"/>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21</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13" name="Slide Number Placeholder 5">
            <a:extLst>
              <a:ext uri="{FF2B5EF4-FFF2-40B4-BE49-F238E27FC236}">
                <a16:creationId xmlns:a16="http://schemas.microsoft.com/office/drawing/2014/main" id="{B304CDCC-3862-A549-9A7D-583D8ACA456A}"/>
              </a:ext>
            </a:extLst>
          </p:cNvPr>
          <p:cNvSpPr txBox="1">
            <a:spLocks/>
          </p:cNvSpPr>
          <p:nvPr/>
        </p:nvSpPr>
        <p:spPr>
          <a:xfrm>
            <a:off x="11404045" y="6307186"/>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21</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538FAD9E-034E-9045-BFDE-9946964C3DF9}"/>
              </a:ext>
            </a:extLst>
          </p:cNvPr>
          <p:cNvSpPr txBox="1">
            <a:spLocks/>
          </p:cNvSpPr>
          <p:nvPr/>
        </p:nvSpPr>
        <p:spPr>
          <a:xfrm>
            <a:off x="8141911" y="1864671"/>
            <a:ext cx="3403017" cy="41762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dirty="0">
                <a:latin typeface="Times New Roman" panose="02020603050405020304" pitchFamily="18" charset="0"/>
                <a:cs typeface="Times New Roman" panose="02020603050405020304" pitchFamily="18" charset="0"/>
              </a:rPr>
              <a:t>As a supervisor, you have the day-to-day responsibility to monitor the work and on-the-job conduct of your employees. You are not responsible for diagnosing.</a:t>
            </a:r>
          </a:p>
        </p:txBody>
      </p:sp>
      <p:sp>
        <p:nvSpPr>
          <p:cNvPr id="10" name="Rectangle 9">
            <a:extLst>
              <a:ext uri="{FF2B5EF4-FFF2-40B4-BE49-F238E27FC236}">
                <a16:creationId xmlns:a16="http://schemas.microsoft.com/office/drawing/2014/main" id="{99AA326D-FE90-6C4F-B93D-7EB1A1B4F692}"/>
              </a:ext>
            </a:extLst>
          </p:cNvPr>
          <p:cNvSpPr/>
          <p:nvPr/>
        </p:nvSpPr>
        <p:spPr>
          <a:xfrm>
            <a:off x="-382377" y="-378964"/>
            <a:ext cx="12920895" cy="1034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B13F415C-F816-F741-88C1-CDD1AC1307AA}"/>
              </a:ext>
            </a:extLst>
          </p:cNvPr>
          <p:cNvSpPr txBox="1">
            <a:spLocks/>
          </p:cNvSpPr>
          <p:nvPr/>
        </p:nvSpPr>
        <p:spPr>
          <a:xfrm>
            <a:off x="413048" y="0"/>
            <a:ext cx="7841638"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spc="300" dirty="0">
                <a:solidFill>
                  <a:schemeClr val="bg1"/>
                </a:solidFill>
                <a:latin typeface="Times New Roman" panose="02020603050405020304" pitchFamily="18" charset="0"/>
                <a:cs typeface="Times New Roman" panose="02020603050405020304" pitchFamily="18" charset="0"/>
              </a:rPr>
              <a:t>SUPERVISOR ROLE</a:t>
            </a:r>
          </a:p>
        </p:txBody>
      </p:sp>
      <p:sp>
        <p:nvSpPr>
          <p:cNvPr id="19" name="Rectangle 18">
            <a:extLst>
              <a:ext uri="{FF2B5EF4-FFF2-40B4-BE49-F238E27FC236}">
                <a16:creationId xmlns:a16="http://schemas.microsoft.com/office/drawing/2014/main" id="{7101D1E7-04F0-EC4B-A9D4-8DF218BD732E}"/>
              </a:ext>
            </a:extLst>
          </p:cNvPr>
          <p:cNvSpPr/>
          <p:nvPr/>
        </p:nvSpPr>
        <p:spPr>
          <a:xfrm>
            <a:off x="-364448" y="698331"/>
            <a:ext cx="12920895" cy="1034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9988BD5-F74B-5349-AD27-3EBD2E1724B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647072" y="1246567"/>
            <a:ext cx="6991799" cy="4662767"/>
          </a:xfrm>
          <a:prstGeom prst="rect">
            <a:avLst/>
          </a:prstGeom>
        </p:spPr>
      </p:pic>
      <p:sp>
        <p:nvSpPr>
          <p:cNvPr id="11" name="Footer Placeholder 6">
            <a:extLst>
              <a:ext uri="{FF2B5EF4-FFF2-40B4-BE49-F238E27FC236}">
                <a16:creationId xmlns:a16="http://schemas.microsoft.com/office/drawing/2014/main" id="{08A8296F-72B1-4E46-AFC3-8F3B2C2D9793}"/>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
        <p:nvSpPr>
          <p:cNvPr id="15" name="Rectangle 14">
            <a:extLst>
              <a:ext uri="{FF2B5EF4-FFF2-40B4-BE49-F238E27FC236}">
                <a16:creationId xmlns:a16="http://schemas.microsoft.com/office/drawing/2014/main" id="{E3BDFE59-E1CC-124B-B65E-9CDA6885F378}"/>
              </a:ext>
            </a:extLst>
          </p:cNvPr>
          <p:cNvSpPr/>
          <p:nvPr/>
        </p:nvSpPr>
        <p:spPr>
          <a:xfrm rot="10800000" flipH="1">
            <a:off x="-817760" y="6085670"/>
            <a:ext cx="8473884" cy="16026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736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481357-3611-5941-8947-A020C84B2B0F}"/>
              </a:ext>
            </a:extLst>
          </p:cNvPr>
          <p:cNvSpPr/>
          <p:nvPr/>
        </p:nvSpPr>
        <p:spPr>
          <a:xfrm>
            <a:off x="-382377" y="-378964"/>
            <a:ext cx="12920895" cy="1034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B304CDCC-3862-A549-9A7D-583D8ACA456A}"/>
              </a:ext>
            </a:extLst>
          </p:cNvPr>
          <p:cNvSpPr txBox="1">
            <a:spLocks/>
          </p:cNvSpPr>
          <p:nvPr/>
        </p:nvSpPr>
        <p:spPr>
          <a:xfrm>
            <a:off x="11404045" y="6307186"/>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22</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538FAD9E-034E-9045-BFDE-9946964C3DF9}"/>
              </a:ext>
            </a:extLst>
          </p:cNvPr>
          <p:cNvSpPr txBox="1">
            <a:spLocks/>
          </p:cNvSpPr>
          <p:nvPr/>
        </p:nvSpPr>
        <p:spPr>
          <a:xfrm>
            <a:off x="927794" y="1663164"/>
            <a:ext cx="4916860" cy="42706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500" dirty="0">
                <a:latin typeface="Times New Roman" panose="02020603050405020304" pitchFamily="18" charset="0"/>
                <a:cs typeface="Times New Roman" panose="02020603050405020304" pitchFamily="18" charset="0"/>
              </a:rPr>
              <a:t>But you are responsible for:</a:t>
            </a:r>
          </a:p>
          <a:p>
            <a:pPr>
              <a:lnSpc>
                <a:spcPct val="10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Assigning, monitoring, reviewing, and appraising work and performance;</a:t>
            </a:r>
          </a:p>
          <a:p>
            <a:pPr>
              <a:lnSpc>
                <a:spcPct val="10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Setting work schedules, approving or disapproving leave requests;</a:t>
            </a:r>
          </a:p>
          <a:p>
            <a:pPr>
              <a:lnSpc>
                <a:spcPct val="10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Taking necessary corrective and disciplinary actions when performance or conduct problems surface; and</a:t>
            </a:r>
          </a:p>
          <a:p>
            <a:pPr>
              <a:lnSpc>
                <a:spcPct val="10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Contacting HR.</a:t>
            </a:r>
          </a:p>
        </p:txBody>
      </p:sp>
      <p:sp>
        <p:nvSpPr>
          <p:cNvPr id="16" name="Title 1">
            <a:extLst>
              <a:ext uri="{FF2B5EF4-FFF2-40B4-BE49-F238E27FC236}">
                <a16:creationId xmlns:a16="http://schemas.microsoft.com/office/drawing/2014/main" id="{BB00F5DB-608D-2E45-A79E-0980BB4DFFB1}"/>
              </a:ext>
            </a:extLst>
          </p:cNvPr>
          <p:cNvSpPr txBox="1">
            <a:spLocks/>
          </p:cNvSpPr>
          <p:nvPr/>
        </p:nvSpPr>
        <p:spPr>
          <a:xfrm>
            <a:off x="413048" y="0"/>
            <a:ext cx="7841638"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spc="300" dirty="0">
                <a:solidFill>
                  <a:schemeClr val="bg1"/>
                </a:solidFill>
                <a:latin typeface="Times New Roman" panose="02020603050405020304" pitchFamily="18" charset="0"/>
                <a:cs typeface="Times New Roman" panose="02020603050405020304" pitchFamily="18" charset="0"/>
              </a:rPr>
              <a:t>SUPERVISOR ROLE</a:t>
            </a:r>
          </a:p>
        </p:txBody>
      </p:sp>
      <p:sp>
        <p:nvSpPr>
          <p:cNvPr id="17" name="Rectangle 16">
            <a:extLst>
              <a:ext uri="{FF2B5EF4-FFF2-40B4-BE49-F238E27FC236}">
                <a16:creationId xmlns:a16="http://schemas.microsoft.com/office/drawing/2014/main" id="{60B04415-318B-D344-9B28-15FDE47D2A22}"/>
              </a:ext>
            </a:extLst>
          </p:cNvPr>
          <p:cNvSpPr/>
          <p:nvPr/>
        </p:nvSpPr>
        <p:spPr>
          <a:xfrm>
            <a:off x="-364448" y="698331"/>
            <a:ext cx="12920895" cy="53999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sitting at a table&#10;&#10;Description automatically generated with low confidence">
            <a:extLst>
              <a:ext uri="{FF2B5EF4-FFF2-40B4-BE49-F238E27FC236}">
                <a16:creationId xmlns:a16="http://schemas.microsoft.com/office/drawing/2014/main" id="{2412EA38-C867-4A42-8455-BA501710AE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7347" y="-71128"/>
            <a:ext cx="4733026" cy="7099539"/>
          </a:xfrm>
          <a:prstGeom prst="rect">
            <a:avLst/>
          </a:prstGeom>
        </p:spPr>
      </p:pic>
      <p:sp>
        <p:nvSpPr>
          <p:cNvPr id="11" name="Footer Placeholder 6">
            <a:extLst>
              <a:ext uri="{FF2B5EF4-FFF2-40B4-BE49-F238E27FC236}">
                <a16:creationId xmlns:a16="http://schemas.microsoft.com/office/drawing/2014/main" id="{5EE3C401-033E-A945-8A77-DD5994E4C96B}"/>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
        <p:nvSpPr>
          <p:cNvPr id="9" name="Rectangle 8">
            <a:extLst>
              <a:ext uri="{FF2B5EF4-FFF2-40B4-BE49-F238E27FC236}">
                <a16:creationId xmlns:a16="http://schemas.microsoft.com/office/drawing/2014/main" id="{646F1B46-9462-024B-89B2-C418F8E4F22A}"/>
              </a:ext>
            </a:extLst>
          </p:cNvPr>
          <p:cNvSpPr/>
          <p:nvPr/>
        </p:nvSpPr>
        <p:spPr>
          <a:xfrm rot="10800000">
            <a:off x="6023674" y="1546156"/>
            <a:ext cx="72324" cy="659717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952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23</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CDAC6F7-D4D7-4C49-898E-20A73411F358}"/>
              </a:ext>
            </a:extLst>
          </p:cNvPr>
          <p:cNvSpPr txBox="1"/>
          <p:nvPr/>
        </p:nvSpPr>
        <p:spPr>
          <a:xfrm>
            <a:off x="919153" y="1538485"/>
            <a:ext cx="5013163" cy="861774"/>
          </a:xfrm>
          <a:prstGeom prst="rect">
            <a:avLst/>
          </a:prstGeom>
          <a:noFill/>
        </p:spPr>
        <p:txBody>
          <a:bodyPr wrap="square" rtlCol="0">
            <a:spAutoFit/>
          </a:bodyPr>
          <a:lstStyle/>
          <a:p>
            <a:r>
              <a:rPr lang="en-US" sz="5000" b="1" dirty="0">
                <a:latin typeface="Times New Roman" panose="02020603050405020304" pitchFamily="18" charset="0"/>
                <a:cs typeface="Times New Roman" panose="02020603050405020304" pitchFamily="18" charset="0"/>
              </a:rPr>
              <a:t>Do Not Diagnose</a:t>
            </a:r>
            <a:endParaRPr lang="en-US" sz="5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87856DB-FA3B-7541-8854-133CEA28880D}"/>
              </a:ext>
            </a:extLst>
          </p:cNvPr>
          <p:cNvSpPr txBox="1"/>
          <p:nvPr/>
        </p:nvSpPr>
        <p:spPr>
          <a:xfrm>
            <a:off x="1161969" y="2891579"/>
            <a:ext cx="4445201" cy="2431435"/>
          </a:xfrm>
          <a:prstGeom prst="rect">
            <a:avLst/>
          </a:prstGeom>
          <a:noFill/>
        </p:spPr>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r>
              <a:rPr lang="en-US" sz="3000" i="1" dirty="0">
                <a:latin typeface="Times New Roman" panose="02020603050405020304" pitchFamily="18" charset="0"/>
                <a:cs typeface="Times New Roman" panose="02020603050405020304" pitchFamily="18" charset="0"/>
              </a:rPr>
              <a:t>What you should do is identify the behaviors that concern you, state them, and document them</a:t>
            </a:r>
          </a:p>
        </p:txBody>
      </p:sp>
      <p:pic>
        <p:nvPicPr>
          <p:cNvPr id="4" name="Picture 3" descr="A picture containing person, indoor, person&#10;&#10;Description automatically generated">
            <a:extLst>
              <a:ext uri="{FF2B5EF4-FFF2-40B4-BE49-F238E27FC236}">
                <a16:creationId xmlns:a16="http://schemas.microsoft.com/office/drawing/2014/main" id="{BC6792A5-2509-524C-847D-C75103462E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6318" y="0"/>
            <a:ext cx="6140824" cy="6140824"/>
          </a:xfrm>
          <a:prstGeom prst="rect">
            <a:avLst/>
          </a:prstGeom>
        </p:spPr>
      </p:pic>
      <p:sp>
        <p:nvSpPr>
          <p:cNvPr id="8" name="TextBox 7">
            <a:extLst>
              <a:ext uri="{FF2B5EF4-FFF2-40B4-BE49-F238E27FC236}">
                <a16:creationId xmlns:a16="http://schemas.microsoft.com/office/drawing/2014/main" id="{D7B3F0FF-684C-5A4F-85EB-34DD07C1E218}"/>
              </a:ext>
            </a:extLst>
          </p:cNvPr>
          <p:cNvSpPr txBox="1"/>
          <p:nvPr/>
        </p:nvSpPr>
        <p:spPr>
          <a:xfrm>
            <a:off x="955009" y="2217483"/>
            <a:ext cx="5013163" cy="861774"/>
          </a:xfrm>
          <a:prstGeom prst="rect">
            <a:avLst/>
          </a:prstGeom>
          <a:noFill/>
        </p:spPr>
        <p:txBody>
          <a:bodyPr wrap="square" rtlCol="0">
            <a:spAutoFit/>
          </a:bodyPr>
          <a:lstStyle/>
          <a:p>
            <a:r>
              <a:rPr lang="en-US" sz="5000" b="1" dirty="0">
                <a:latin typeface="Times New Roman" panose="02020603050405020304" pitchFamily="18" charset="0"/>
                <a:cs typeface="Times New Roman" panose="02020603050405020304" pitchFamily="18" charset="0"/>
              </a:rPr>
              <a:t>the Problem</a:t>
            </a:r>
            <a:endParaRPr lang="en-US" sz="50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F14016B-4FB8-0948-9FE4-D208355AA55B}"/>
              </a:ext>
            </a:extLst>
          </p:cNvPr>
          <p:cNvSpPr/>
          <p:nvPr/>
        </p:nvSpPr>
        <p:spPr>
          <a:xfrm>
            <a:off x="-561892" y="283066"/>
            <a:ext cx="6413822" cy="164817"/>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a:extLst>
              <a:ext uri="{FF2B5EF4-FFF2-40B4-BE49-F238E27FC236}">
                <a16:creationId xmlns:a16="http://schemas.microsoft.com/office/drawing/2014/main" id="{A00434F6-B345-314C-B5F6-954E5E7A8ED0}"/>
              </a:ext>
            </a:extLst>
          </p:cNvPr>
          <p:cNvSpPr/>
          <p:nvPr/>
        </p:nvSpPr>
        <p:spPr>
          <a:xfrm rot="10800000" flipH="1" flipV="1">
            <a:off x="-561892" y="518802"/>
            <a:ext cx="6413822" cy="60807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860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24</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A1A4706-3FFC-8744-B5DA-DD1C55CCE89B}"/>
              </a:ext>
            </a:extLst>
          </p:cNvPr>
          <p:cNvSpPr txBox="1">
            <a:spLocks/>
          </p:cNvSpPr>
          <p:nvPr/>
        </p:nvSpPr>
        <p:spPr>
          <a:xfrm>
            <a:off x="413048" y="0"/>
            <a:ext cx="7841638"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i="1" spc="300" dirty="0">
                <a:latin typeface="Times New Roman" panose="02020603050405020304" pitchFamily="18" charset="0"/>
                <a:cs typeface="Times New Roman" panose="02020603050405020304" pitchFamily="18" charset="0"/>
              </a:rPr>
              <a:t>DO NOT DIAGNOSE THE PROBLEM</a:t>
            </a:r>
          </a:p>
        </p:txBody>
      </p:sp>
      <p:sp>
        <p:nvSpPr>
          <p:cNvPr id="7" name="TextBox 6">
            <a:extLst>
              <a:ext uri="{FF2B5EF4-FFF2-40B4-BE49-F238E27FC236}">
                <a16:creationId xmlns:a16="http://schemas.microsoft.com/office/drawing/2014/main" id="{087856DB-FA3B-7541-8854-133CEA28880D}"/>
              </a:ext>
            </a:extLst>
          </p:cNvPr>
          <p:cNvSpPr txBox="1"/>
          <p:nvPr/>
        </p:nvSpPr>
        <p:spPr>
          <a:xfrm>
            <a:off x="755000" y="1459939"/>
            <a:ext cx="5107917" cy="4093428"/>
          </a:xfrm>
          <a:prstGeom prst="rect">
            <a:avLst/>
          </a:prstGeom>
          <a:noFill/>
        </p:spPr>
        <p:txBody>
          <a:bodyPr wrap="square" rtlCol="0">
            <a:spAutoFit/>
          </a:bodyPr>
          <a:lstStyle/>
          <a:p>
            <a:r>
              <a:rPr lang="en-US" sz="2600" i="1" dirty="0">
                <a:latin typeface="Times New Roman" panose="02020603050405020304" pitchFamily="18" charset="0"/>
                <a:cs typeface="Times New Roman" panose="02020603050405020304" pitchFamily="18" charset="0"/>
              </a:rPr>
              <a:t>For example: “I am not sure what is wrong, but I am concerned by your slurred speech and bloodshot eyes.”</a:t>
            </a:r>
          </a:p>
          <a:p>
            <a:endParaRPr lang="en-US" sz="2600" i="1"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The only way to know for certain whether an employee is drunk at work is to have the worker take a blood alcohol test and you don’t have to test to have reasonable suspicion.</a:t>
            </a:r>
          </a:p>
        </p:txBody>
      </p:sp>
      <p:pic>
        <p:nvPicPr>
          <p:cNvPr id="6" name="Picture 5" descr="A picture containing person, indoor, window&#10;&#10;Description automatically generated">
            <a:extLst>
              <a:ext uri="{FF2B5EF4-FFF2-40B4-BE49-F238E27FC236}">
                <a16:creationId xmlns:a16="http://schemas.microsoft.com/office/drawing/2014/main" id="{2207F6A8-FAE8-2745-A65C-2EFF45050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266992"/>
            <a:ext cx="6509160" cy="4339440"/>
          </a:xfrm>
          <a:prstGeom prst="rect">
            <a:avLst/>
          </a:prstGeom>
        </p:spPr>
      </p:pic>
      <p:sp>
        <p:nvSpPr>
          <p:cNvPr id="9" name="Rectangle 8">
            <a:extLst>
              <a:ext uri="{FF2B5EF4-FFF2-40B4-BE49-F238E27FC236}">
                <a16:creationId xmlns:a16="http://schemas.microsoft.com/office/drawing/2014/main" id="{85B7E7D8-DE64-554E-83D4-DC5256EC6375}"/>
              </a:ext>
            </a:extLst>
          </p:cNvPr>
          <p:cNvSpPr/>
          <p:nvPr/>
        </p:nvSpPr>
        <p:spPr>
          <a:xfrm rot="10800000" flipH="1" flipV="1">
            <a:off x="6096000" y="553117"/>
            <a:ext cx="6413822" cy="60807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95496E7-0CB2-D24F-8D5A-71DB7D8E604A}"/>
              </a:ext>
            </a:extLst>
          </p:cNvPr>
          <p:cNvSpPr/>
          <p:nvPr/>
        </p:nvSpPr>
        <p:spPr>
          <a:xfrm rot="10800000" flipH="1" flipV="1">
            <a:off x="6096000" y="5975803"/>
            <a:ext cx="9067713" cy="11163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836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F63B64-8EFE-E34C-8590-1A714A4055C2}"/>
              </a:ext>
            </a:extLst>
          </p:cNvPr>
          <p:cNvSpPr/>
          <p:nvPr/>
        </p:nvSpPr>
        <p:spPr>
          <a:xfrm>
            <a:off x="5809132" y="-1688757"/>
            <a:ext cx="6546288" cy="8689632"/>
          </a:xfrm>
          <a:prstGeom prst="rect">
            <a:avLst/>
          </a:prstGeom>
          <a:solidFill>
            <a:srgbClr val="171B2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lumMod val="85000"/>
                  </a:schemeClr>
                </a:solidFill>
                <a:latin typeface="Times New Roman" panose="02020603050405020304" pitchFamily="18" charset="0"/>
                <a:cs typeface="Times New Roman" panose="02020603050405020304" pitchFamily="18" charset="0"/>
              </a:rPr>
              <a:pPr>
                <a:spcAft>
                  <a:spcPts val="600"/>
                </a:spcAft>
              </a:pPr>
              <a:t>25</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B4A2E47-E824-0645-A7E4-A953A226575E}"/>
              </a:ext>
            </a:extLst>
          </p:cNvPr>
          <p:cNvSpPr txBox="1"/>
          <p:nvPr/>
        </p:nvSpPr>
        <p:spPr>
          <a:xfrm>
            <a:off x="7166654" y="3796965"/>
            <a:ext cx="4082249" cy="2092881"/>
          </a:xfrm>
          <a:prstGeom prst="rect">
            <a:avLst/>
          </a:prstGeom>
          <a:noFill/>
        </p:spPr>
        <p:txBody>
          <a:bodyPr wrap="square" rtlCol="0">
            <a:spAutoFit/>
          </a:bodyPr>
          <a:lstStyle/>
          <a:p>
            <a:r>
              <a:rPr lang="en-US" sz="2600" dirty="0">
                <a:solidFill>
                  <a:schemeClr val="bg1">
                    <a:lumMod val="95000"/>
                  </a:schemeClr>
                </a:solidFill>
                <a:latin typeface="Times New Roman" panose="02020603050405020304" pitchFamily="18" charset="0"/>
                <a:cs typeface="Times New Roman" panose="02020603050405020304" pitchFamily="18" charset="0"/>
              </a:rPr>
              <a:t>As long as you document your observations and don’t speculate or discriminate, you don’t necessarily need proof to take action. </a:t>
            </a:r>
          </a:p>
        </p:txBody>
      </p:sp>
      <p:pic>
        <p:nvPicPr>
          <p:cNvPr id="7" name="Picture 6" descr="A person typing on a computer&#10;&#10;Description automatically generated with low confidence">
            <a:extLst>
              <a:ext uri="{FF2B5EF4-FFF2-40B4-BE49-F238E27FC236}">
                <a16:creationId xmlns:a16="http://schemas.microsoft.com/office/drawing/2014/main" id="{CB2C3805-19FD-2949-9C17-EFB09C65F8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5681" y="-70101"/>
            <a:ext cx="8254718" cy="5510463"/>
          </a:xfrm>
          <a:prstGeom prst="rect">
            <a:avLst/>
          </a:prstGeom>
        </p:spPr>
      </p:pic>
      <p:sp>
        <p:nvSpPr>
          <p:cNvPr id="2" name="TextBox 1">
            <a:extLst>
              <a:ext uri="{FF2B5EF4-FFF2-40B4-BE49-F238E27FC236}">
                <a16:creationId xmlns:a16="http://schemas.microsoft.com/office/drawing/2014/main" id="{ACDAC6F7-D4D7-4C49-898E-20A73411F358}"/>
              </a:ext>
            </a:extLst>
          </p:cNvPr>
          <p:cNvSpPr txBox="1"/>
          <p:nvPr/>
        </p:nvSpPr>
        <p:spPr>
          <a:xfrm>
            <a:off x="6602068" y="683438"/>
            <a:ext cx="5177556" cy="2862322"/>
          </a:xfrm>
          <a:prstGeom prst="rect">
            <a:avLst/>
          </a:prstGeom>
          <a:noFill/>
        </p:spPr>
        <p:txBody>
          <a:bodyPr wrap="square" rtlCol="0">
            <a:spAutoFit/>
          </a:bodyPr>
          <a:lstStyle/>
          <a:p>
            <a:r>
              <a:rPr lang="en-US" sz="4500" b="1" dirty="0">
                <a:solidFill>
                  <a:schemeClr val="bg1"/>
                </a:solidFill>
                <a:latin typeface="Times New Roman" panose="02020603050405020304" pitchFamily="18" charset="0"/>
                <a:cs typeface="Times New Roman" panose="02020603050405020304" pitchFamily="18" charset="0"/>
              </a:rPr>
              <a:t>Remember, You Don’t Need Proof to Take Disciplinary Action</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9F03C9-A1A0-BB45-B055-4FCED37145F6}"/>
              </a:ext>
            </a:extLst>
          </p:cNvPr>
          <p:cNvSpPr/>
          <p:nvPr/>
        </p:nvSpPr>
        <p:spPr>
          <a:xfrm rot="10800000" flipH="1">
            <a:off x="-901319" y="5571899"/>
            <a:ext cx="6480356" cy="173293"/>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7495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F714C-AF89-9B4A-8030-EE30311E7C12}"/>
              </a:ext>
            </a:extLst>
          </p:cNvPr>
          <p:cNvSpPr/>
          <p:nvPr/>
        </p:nvSpPr>
        <p:spPr>
          <a:xfrm rot="16200000" flipV="1">
            <a:off x="-1482156" y="1644147"/>
            <a:ext cx="9073228" cy="2708534"/>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writing on a notebook&#10;&#10;Description automatically generated">
            <a:extLst>
              <a:ext uri="{FF2B5EF4-FFF2-40B4-BE49-F238E27FC236}">
                <a16:creationId xmlns:a16="http://schemas.microsoft.com/office/drawing/2014/main" id="{518EF9C0-A9C6-6F49-9330-8D24112D36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5378" y="2029700"/>
            <a:ext cx="4632171" cy="4230897"/>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26</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4711708" y="251420"/>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i="0" u="none" strike="noStrike" dirty="0">
                <a:solidFill>
                  <a:srgbClr val="222222"/>
                </a:solidFill>
                <a:effectLst/>
                <a:latin typeface="Times New Roman" panose="02020603050405020304" pitchFamily="18" charset="0"/>
              </a:rPr>
              <a:t>Documentation is Instrumental</a:t>
            </a:r>
            <a:endParaRPr lang="en-US" sz="38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5779016" y="1839171"/>
            <a:ext cx="5686599" cy="4216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Use of a Reasonable Suspicion checklist</a:t>
            </a:r>
            <a:endParaRPr lang="en-US" sz="25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Where possible second opinion</a:t>
            </a:r>
            <a:endParaRPr lang="en-US" sz="25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May take time to document observations</a:t>
            </a:r>
            <a:endParaRPr lang="en-US" sz="25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Action should proceed with directing employee in for test</a:t>
            </a:r>
            <a:endParaRPr lang="en-US" sz="25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Seek confirmation from another supervisor (Best Practice)</a:t>
            </a:r>
            <a:endParaRPr lang="en-US" sz="25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List signs and symptoms</a:t>
            </a:r>
            <a:endParaRPr lang="en-US" sz="25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Be specific and brief</a:t>
            </a:r>
            <a:endParaRPr lang="en-US" sz="25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Be objective</a:t>
            </a:r>
            <a:endParaRPr lang="en-US" sz="25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Include date and time</a:t>
            </a:r>
            <a:endParaRPr lang="en-US" sz="2500" b="0" i="0" u="none" strike="noStrike" dirty="0">
              <a:solidFill>
                <a:srgbClr val="222222"/>
              </a:solidFill>
              <a:effectLst/>
              <a:latin typeface="Arial" panose="020B0604020202020204" pitchFamily="34" charset="0"/>
            </a:endParaRPr>
          </a:p>
        </p:txBody>
      </p:sp>
      <p:sp>
        <p:nvSpPr>
          <p:cNvPr id="10" name="Rectangle 9">
            <a:extLst>
              <a:ext uri="{FF2B5EF4-FFF2-40B4-BE49-F238E27FC236}">
                <a16:creationId xmlns:a16="http://schemas.microsoft.com/office/drawing/2014/main" id="{EFF3F07D-D712-0242-8CED-1536507BDA17}"/>
              </a:ext>
            </a:extLst>
          </p:cNvPr>
          <p:cNvSpPr/>
          <p:nvPr/>
        </p:nvSpPr>
        <p:spPr>
          <a:xfrm rot="5400000" flipH="1">
            <a:off x="1799848" y="-1481617"/>
            <a:ext cx="117208" cy="652436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a:extLst>
              <a:ext uri="{FF2B5EF4-FFF2-40B4-BE49-F238E27FC236}">
                <a16:creationId xmlns:a16="http://schemas.microsoft.com/office/drawing/2014/main" id="{DE212243-D407-174F-85C2-CF1E29D7742A}"/>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3468616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8A8C57-436F-DA43-BE9D-2565E83EC8E3}"/>
              </a:ext>
            </a:extLst>
          </p:cNvPr>
          <p:cNvSpPr/>
          <p:nvPr/>
        </p:nvSpPr>
        <p:spPr>
          <a:xfrm>
            <a:off x="-421252" y="-1866268"/>
            <a:ext cx="9950824" cy="2997604"/>
          </a:xfrm>
          <a:prstGeom prst="rect">
            <a:avLst/>
          </a:prstGeom>
          <a:solidFill>
            <a:srgbClr val="171B2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typing on a computer&#10;&#10;Description automatically generated with low confidence">
            <a:extLst>
              <a:ext uri="{FF2B5EF4-FFF2-40B4-BE49-F238E27FC236}">
                <a16:creationId xmlns:a16="http://schemas.microsoft.com/office/drawing/2014/main" id="{5FBB1220-F934-8F41-96D7-4BAACBF73F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0635"/>
          <a:stretch/>
        </p:blipFill>
        <p:spPr>
          <a:xfrm>
            <a:off x="9748753" y="-697388"/>
            <a:ext cx="10445747" cy="8252775"/>
          </a:xfrm>
          <a:prstGeom prst="rect">
            <a:avLst/>
          </a:prstGeom>
        </p:spPr>
      </p:pic>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lumMod val="85000"/>
                  </a:schemeClr>
                </a:solidFill>
                <a:latin typeface="Times New Roman" panose="02020603050405020304" pitchFamily="18" charset="0"/>
                <a:cs typeface="Times New Roman" panose="02020603050405020304" pitchFamily="18" charset="0"/>
              </a:rPr>
              <a:pPr>
                <a:spcAft>
                  <a:spcPts val="600"/>
                </a:spcAft>
              </a:pPr>
              <a:t>27</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A1A4706-3FFC-8744-B5DA-DD1C55CCE89B}"/>
              </a:ext>
            </a:extLst>
          </p:cNvPr>
          <p:cNvSpPr txBox="1">
            <a:spLocks/>
          </p:cNvSpPr>
          <p:nvPr/>
        </p:nvSpPr>
        <p:spPr>
          <a:xfrm>
            <a:off x="413048" y="0"/>
            <a:ext cx="7841638"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i="1" spc="300" dirty="0">
                <a:solidFill>
                  <a:schemeClr val="bg1">
                    <a:lumMod val="95000"/>
                  </a:schemeClr>
                </a:solidFill>
                <a:latin typeface="Times New Roman" panose="02020603050405020304" pitchFamily="18" charset="0"/>
                <a:cs typeface="Times New Roman" panose="02020603050405020304" pitchFamily="18" charset="0"/>
              </a:rPr>
              <a:t>YOU DON’T NEED PROOF TO TAKE DISCIPLINARY ACTION</a:t>
            </a:r>
          </a:p>
        </p:txBody>
      </p:sp>
      <p:sp>
        <p:nvSpPr>
          <p:cNvPr id="6" name="TextBox 5">
            <a:extLst>
              <a:ext uri="{FF2B5EF4-FFF2-40B4-BE49-F238E27FC236}">
                <a16:creationId xmlns:a16="http://schemas.microsoft.com/office/drawing/2014/main" id="{CB4A2E47-E824-0645-A7E4-A953A226575E}"/>
              </a:ext>
            </a:extLst>
          </p:cNvPr>
          <p:cNvSpPr txBox="1"/>
          <p:nvPr/>
        </p:nvSpPr>
        <p:spPr>
          <a:xfrm>
            <a:off x="1160082" y="1585049"/>
            <a:ext cx="7841638" cy="4431983"/>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Here are some best practices: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Discuss the employee’s behavior with the employee in front of one or two witnesses.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avoid discrimination claims, be sure and apply the same standards to all employees.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 make an exception for an employee who might be going through a personal issue at the time, make sure to document it.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 suspect an employee is under the influence, it’s best to send them home. Make sure you arrange for transportation for that person.</a:t>
            </a:r>
          </a:p>
        </p:txBody>
      </p:sp>
      <p:sp>
        <p:nvSpPr>
          <p:cNvPr id="12" name="Footer Placeholder 6">
            <a:extLst>
              <a:ext uri="{FF2B5EF4-FFF2-40B4-BE49-F238E27FC236}">
                <a16:creationId xmlns:a16="http://schemas.microsoft.com/office/drawing/2014/main" id="{4F835C41-BEC0-4F44-89B3-DA1D44A36E69}"/>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180266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looking out a window&#10;&#10;Description automatically generated">
            <a:extLst>
              <a:ext uri="{FF2B5EF4-FFF2-40B4-BE49-F238E27FC236}">
                <a16:creationId xmlns:a16="http://schemas.microsoft.com/office/drawing/2014/main" id="{2310C741-F8BE-6C49-9998-76E0469484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178" y="2535523"/>
            <a:ext cx="4831287" cy="3220858"/>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28</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4435759" y="689860"/>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0" u="none" strike="noStrike" dirty="0">
                <a:effectLst/>
                <a:latin typeface="Times New Roman" panose="02020603050405020304" pitchFamily="18" charset="0"/>
              </a:rPr>
              <a:t>EXAMPLE OBSERVABLE BEHAVIOR</a:t>
            </a:r>
            <a:endParaRPr lang="en-US" sz="40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419550" y="2060424"/>
            <a:ext cx="7053122" cy="4216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b="0" i="0" u="none" strike="noStrike" dirty="0">
                <a:effectLst/>
                <a:latin typeface="Times New Roman" panose="02020603050405020304" pitchFamily="18" charset="0"/>
              </a:rPr>
              <a:t>“This person looks like they’re on drugs” </a:t>
            </a:r>
            <a:r>
              <a:rPr lang="en-US" sz="2000" b="1" i="0" u="none" strike="noStrike" dirty="0">
                <a:effectLst/>
                <a:latin typeface="Times New Roman" panose="02020603050405020304" pitchFamily="18" charset="0"/>
              </a:rPr>
              <a:t>Not Specific</a:t>
            </a:r>
            <a:endParaRPr lang="en-US" sz="2000" b="0" i="0" u="none" strike="noStrike" dirty="0">
              <a:effectLst/>
              <a:latin typeface="Arial" panose="020B0604020202020204" pitchFamily="34" charset="0"/>
            </a:endParaRPr>
          </a:p>
          <a:p>
            <a:pPr algn="l"/>
            <a:r>
              <a:rPr lang="en-US" sz="2000" b="0" i="0" u="none" strike="noStrike" dirty="0">
                <a:effectLst/>
                <a:latin typeface="Times New Roman" panose="02020603050405020304" pitchFamily="18" charset="0"/>
              </a:rPr>
              <a:t> </a:t>
            </a:r>
            <a:endParaRPr lang="en-US" sz="2000" b="0" i="0" u="none" strike="noStrike" dirty="0">
              <a:effectLst/>
              <a:latin typeface="Arial" panose="020B0604020202020204" pitchFamily="34" charset="0"/>
            </a:endParaRPr>
          </a:p>
          <a:p>
            <a:pPr algn="l"/>
            <a:r>
              <a:rPr lang="en-US" sz="2000" b="0" i="0" u="none" strike="noStrike" dirty="0">
                <a:effectLst/>
                <a:latin typeface="Times New Roman" panose="02020603050405020304" pitchFamily="18" charset="0"/>
              </a:rPr>
              <a:t>“Today, March 4, 2020, John came in 30 minutes late this morning for his 9:00 a.m. shift. When he arrived he looked disheveled, as his shirt was untucked, his shoes laces were untied, he had bloodshot eyes and I heard him slurring his speech as he was talking to some co-workers. A few minutes after, I approached him and asked why he was late. He said he got caught in traffic, but just kept laughing and smirking, for no reason, and didn’t appear to want to make eye contact with me. There also was a pungent smell of marijuana coming from his clothing. </a:t>
            </a:r>
            <a:r>
              <a:rPr lang="en-US" sz="2000" b="1" i="0" u="none" strike="noStrike" dirty="0">
                <a:effectLst/>
                <a:latin typeface="Times New Roman" panose="02020603050405020304" pitchFamily="18" charset="0"/>
              </a:rPr>
              <a:t>Specific</a:t>
            </a:r>
            <a:endParaRPr lang="en-US" sz="2000" b="0" i="0" u="none" strike="noStrike" dirty="0">
              <a:effectLst/>
              <a:latin typeface="Arial" panose="020B0604020202020204" pitchFamily="34" charset="0"/>
            </a:endParaRPr>
          </a:p>
        </p:txBody>
      </p:sp>
      <p:sp>
        <p:nvSpPr>
          <p:cNvPr id="7" name="Footer Placeholder 6">
            <a:extLst>
              <a:ext uri="{FF2B5EF4-FFF2-40B4-BE49-F238E27FC236}">
                <a16:creationId xmlns:a16="http://schemas.microsoft.com/office/drawing/2014/main" id="{9F97153E-7627-714B-B4CB-C56598F6A877}"/>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solidFill>
                <a:latin typeface="Times New Roman" panose="02020603050405020304" pitchFamily="18" charset="0"/>
                <a:cs typeface="Times New Roman" panose="02020603050405020304" pitchFamily="18" charset="0"/>
              </a:rPr>
              <a:t>© 2024 Roe Law Group, PLLC</a:t>
            </a:r>
          </a:p>
        </p:txBody>
      </p:sp>
      <p:sp>
        <p:nvSpPr>
          <p:cNvPr id="10" name="Rectangle 9">
            <a:extLst>
              <a:ext uri="{FF2B5EF4-FFF2-40B4-BE49-F238E27FC236}">
                <a16:creationId xmlns:a16="http://schemas.microsoft.com/office/drawing/2014/main" id="{CB32E7F5-6C67-DD47-84B2-089BC36AA444}"/>
              </a:ext>
            </a:extLst>
          </p:cNvPr>
          <p:cNvSpPr/>
          <p:nvPr/>
        </p:nvSpPr>
        <p:spPr>
          <a:xfrm rot="5400000" flipH="1">
            <a:off x="467322" y="-1019747"/>
            <a:ext cx="117208" cy="652436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D4EA746-A8A7-9448-AE91-97879AAC0228}"/>
              </a:ext>
            </a:extLst>
          </p:cNvPr>
          <p:cNvSpPr/>
          <p:nvPr/>
        </p:nvSpPr>
        <p:spPr>
          <a:xfrm rot="5400000" flipH="1">
            <a:off x="-475536" y="-2314296"/>
            <a:ext cx="2139115" cy="6388175"/>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7892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uilding&#10;&#10;Description automatically generated">
            <a:extLst>
              <a:ext uri="{FF2B5EF4-FFF2-40B4-BE49-F238E27FC236}">
                <a16:creationId xmlns:a16="http://schemas.microsoft.com/office/drawing/2014/main" id="{6BB87399-B76B-6746-A4AD-814201244C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1364" y="-2492187"/>
            <a:ext cx="12771924" cy="3948650"/>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50000"/>
                  </a:schemeClr>
                </a:solidFill>
                <a:latin typeface="Times New Roman" panose="02020603050405020304" pitchFamily="18" charset="0"/>
                <a:cs typeface="Times New Roman" panose="02020603050405020304" pitchFamily="18" charset="0"/>
              </a:rPr>
              <a:pPr>
                <a:spcAft>
                  <a:spcPts val="600"/>
                </a:spcAft>
              </a:pPr>
              <a:t>29</a:t>
            </a:fld>
            <a:endParaRPr lang="en-US"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881403" y="1838846"/>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0" u="none" strike="noStrike" dirty="0">
                <a:solidFill>
                  <a:srgbClr val="222222"/>
                </a:solidFill>
                <a:effectLst/>
                <a:latin typeface="Times New Roman" panose="02020603050405020304" pitchFamily="18" charset="0"/>
              </a:rPr>
              <a:t>How to Approach the Employee</a:t>
            </a:r>
            <a:endParaRPr lang="en-US" sz="40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1651234" y="2425549"/>
            <a:ext cx="9659363" cy="4216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l">
              <a:spcBef>
                <a:spcPts val="0"/>
              </a:spcBef>
              <a:buFont typeface="Arial" panose="020B0604020202020204" pitchFamily="34" charset="0"/>
              <a:buChar char="•"/>
            </a:pPr>
            <a:r>
              <a:rPr lang="en-US" sz="2800" b="0" i="0" u="none" strike="noStrike" dirty="0">
                <a:solidFill>
                  <a:srgbClr val="222222"/>
                </a:solidFill>
                <a:effectLst/>
                <a:latin typeface="Times New Roman" panose="02020603050405020304" pitchFamily="18" charset="0"/>
              </a:rPr>
              <a:t>Be confident, diplomatic and respectful</a:t>
            </a:r>
            <a:endParaRPr lang="en-US" sz="28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800" b="0" i="0" u="none" strike="noStrike" dirty="0">
                <a:solidFill>
                  <a:srgbClr val="222222"/>
                </a:solidFill>
                <a:effectLst/>
                <a:latin typeface="Times New Roman" panose="02020603050405020304" pitchFamily="18" charset="0"/>
              </a:rPr>
              <a:t>Don’t approach employee from a confrontation standpoint</a:t>
            </a:r>
            <a:endParaRPr lang="en-US" sz="28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800" b="0" i="0" u="none" strike="noStrike" dirty="0">
                <a:solidFill>
                  <a:srgbClr val="222222"/>
                </a:solidFill>
                <a:effectLst/>
                <a:latin typeface="Times New Roman" panose="02020603050405020304" pitchFamily="18" charset="0"/>
              </a:rPr>
              <a:t>Stick to the salient points – not subjective but objective</a:t>
            </a:r>
            <a:endParaRPr lang="en-US" sz="28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800" b="0" i="0" u="none" strike="noStrike" dirty="0">
                <a:solidFill>
                  <a:srgbClr val="222222"/>
                </a:solidFill>
                <a:effectLst/>
                <a:latin typeface="Times New Roman" panose="02020603050405020304" pitchFamily="18" charset="0"/>
              </a:rPr>
              <a:t>Give the employee the opportunity to describe and explain the events from their viewpoint</a:t>
            </a:r>
            <a:endParaRPr lang="en-US" sz="28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800" b="0" i="0" u="none" strike="noStrike" dirty="0">
                <a:solidFill>
                  <a:srgbClr val="222222"/>
                </a:solidFill>
                <a:effectLst/>
                <a:latin typeface="Times New Roman" panose="02020603050405020304" pitchFamily="18" charset="0"/>
              </a:rPr>
              <a:t>Send employee in for testing or home on suspension</a:t>
            </a:r>
            <a:endParaRPr lang="en-US" sz="2800" b="0" i="0" u="none" strike="noStrike" dirty="0">
              <a:solidFill>
                <a:srgbClr val="222222"/>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2470831-CAF6-0E45-9FC7-3844B5A54E6C}"/>
              </a:ext>
            </a:extLst>
          </p:cNvPr>
          <p:cNvSpPr/>
          <p:nvPr/>
        </p:nvSpPr>
        <p:spPr>
          <a:xfrm rot="5400000" flipH="1">
            <a:off x="6140684" y="-4631030"/>
            <a:ext cx="230653" cy="1270909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6">
            <a:extLst>
              <a:ext uri="{FF2B5EF4-FFF2-40B4-BE49-F238E27FC236}">
                <a16:creationId xmlns:a16="http://schemas.microsoft.com/office/drawing/2014/main" id="{B325DF83-C020-B645-B198-902BF814EAB0}"/>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55950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B00F6D-A834-E745-9E78-BB5982779A09}"/>
              </a:ext>
            </a:extLst>
          </p:cNvPr>
          <p:cNvSpPr/>
          <p:nvPr/>
        </p:nvSpPr>
        <p:spPr>
          <a:xfrm>
            <a:off x="6418729" y="-244215"/>
            <a:ext cx="5773271" cy="7863552"/>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5">
            <a:extLst>
              <a:ext uri="{FF2B5EF4-FFF2-40B4-BE49-F238E27FC236}">
                <a16:creationId xmlns:a16="http://schemas.microsoft.com/office/drawing/2014/main" id="{C056E4A0-BF8D-D64C-A75E-20999D895695}"/>
              </a:ext>
            </a:extLst>
          </p:cNvPr>
          <p:cNvSpPr>
            <a:spLocks noGrp="1"/>
          </p:cNvSpPr>
          <p:nvPr>
            <p:ph type="ftr" sz="quarter" idx="11"/>
          </p:nvPr>
        </p:nvSpPr>
        <p:spPr>
          <a:xfrm>
            <a:off x="171934" y="6370978"/>
            <a:ext cx="3739340" cy="365125"/>
          </a:xfrm>
        </p:spPr>
        <p:txBody>
          <a:bodyPr>
            <a:normAutofit/>
          </a:bodyPr>
          <a:lstStyle/>
          <a:p>
            <a:pPr algn="l">
              <a:spcAft>
                <a:spcPts val="600"/>
              </a:spcAft>
            </a:pPr>
            <a:r>
              <a:rPr lang="en-US" dirty="0">
                <a:solidFill>
                  <a:schemeClr val="bg1">
                    <a:lumMod val="85000"/>
                  </a:schemeClr>
                </a:solidFill>
              </a:rPr>
              <a:t>© 2021 Roe Law Group, PLLC</a:t>
            </a:r>
          </a:p>
        </p:txBody>
      </p:sp>
      <p:sp>
        <p:nvSpPr>
          <p:cNvPr id="19" name="Title 1">
            <a:extLst>
              <a:ext uri="{FF2B5EF4-FFF2-40B4-BE49-F238E27FC236}">
                <a16:creationId xmlns:a16="http://schemas.microsoft.com/office/drawing/2014/main" id="{60D7738C-0903-D043-BE84-9C331AB9228D}"/>
              </a:ext>
            </a:extLst>
          </p:cNvPr>
          <p:cNvSpPr txBox="1">
            <a:spLocks/>
          </p:cNvSpPr>
          <p:nvPr/>
        </p:nvSpPr>
        <p:spPr>
          <a:xfrm>
            <a:off x="7301677" y="686832"/>
            <a:ext cx="3976538" cy="244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a:latin typeface="Times New Roman" panose="02020603050405020304" pitchFamily="18" charset="0"/>
                <a:cs typeface="Times New Roman" panose="02020603050405020304" pitchFamily="18" charset="0"/>
              </a:rPr>
              <a:t>Receiving a Complaint</a:t>
            </a:r>
            <a:endParaRPr lang="en-US" sz="5000" dirty="0">
              <a:latin typeface="Times New Roman" panose="02020603050405020304" pitchFamily="18" charset="0"/>
              <a:cs typeface="Times New Roman" panose="02020603050405020304" pitchFamily="18" charset="0"/>
            </a:endParaRPr>
          </a:p>
        </p:txBody>
      </p:sp>
      <p:sp>
        <p:nvSpPr>
          <p:cNvPr id="20" name="Slide Number Placeholder 5">
            <a:extLst>
              <a:ext uri="{FF2B5EF4-FFF2-40B4-BE49-F238E27FC236}">
                <a16:creationId xmlns:a16="http://schemas.microsoft.com/office/drawing/2014/main" id="{B6B64734-EBE1-1741-A135-A18AA06504D0}"/>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3</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7710AD8-4FE8-384E-86D9-7EC10A1A02E5}"/>
              </a:ext>
            </a:extLst>
          </p:cNvPr>
          <p:cNvSpPr txBox="1">
            <a:spLocks/>
          </p:cNvSpPr>
          <p:nvPr/>
        </p:nvSpPr>
        <p:spPr>
          <a:xfrm>
            <a:off x="7301677" y="2384612"/>
            <a:ext cx="3685411" cy="3786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dirty="0">
                <a:latin typeface="Times New Roman" panose="02020603050405020304" pitchFamily="18" charset="0"/>
                <a:cs typeface="Times New Roman" panose="02020603050405020304" pitchFamily="18" charset="0"/>
              </a:rPr>
              <a:t>Concerns that an employee is under the influence often come from co-workers, clients or vendors – sometimes before you notice. </a:t>
            </a:r>
          </a:p>
        </p:txBody>
      </p:sp>
      <p:pic>
        <p:nvPicPr>
          <p:cNvPr id="3" name="Picture 2" descr="A group of people looking out a window&#10;&#10;Description automatically generated with low confidence">
            <a:extLst>
              <a:ext uri="{FF2B5EF4-FFF2-40B4-BE49-F238E27FC236}">
                <a16:creationId xmlns:a16="http://schemas.microsoft.com/office/drawing/2014/main" id="{35DF3A4F-BC1C-B14E-8449-6089243CD0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58368" y="-138953"/>
            <a:ext cx="10703859" cy="7135906"/>
          </a:xfrm>
          <a:prstGeom prst="rect">
            <a:avLst/>
          </a:prstGeom>
        </p:spPr>
      </p:pic>
      <p:sp>
        <p:nvSpPr>
          <p:cNvPr id="11" name="Rectangle 10">
            <a:extLst>
              <a:ext uri="{FF2B5EF4-FFF2-40B4-BE49-F238E27FC236}">
                <a16:creationId xmlns:a16="http://schemas.microsoft.com/office/drawing/2014/main" id="{6F79F399-2D1F-F84A-A1FB-53093CC1BE6C}"/>
              </a:ext>
            </a:extLst>
          </p:cNvPr>
          <p:cNvSpPr/>
          <p:nvPr/>
        </p:nvSpPr>
        <p:spPr>
          <a:xfrm rot="10800000" flipH="1">
            <a:off x="6763122" y="457201"/>
            <a:ext cx="93046" cy="588180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a:extLst>
              <a:ext uri="{FF2B5EF4-FFF2-40B4-BE49-F238E27FC236}">
                <a16:creationId xmlns:a16="http://schemas.microsoft.com/office/drawing/2014/main" id="{8B7F5069-C2B4-CE4E-B5B7-B4DE332873FA}"/>
              </a:ext>
            </a:extLst>
          </p:cNvPr>
          <p:cNvSpPr txBox="1">
            <a:spLocks/>
          </p:cNvSpPr>
          <p:nvPr/>
        </p:nvSpPr>
        <p:spPr>
          <a:xfrm>
            <a:off x="191339" y="6342555"/>
            <a:ext cx="3344134"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solidFill>
                  <a:schemeClr val="bg2">
                    <a:lumMod val="90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811619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couch with his hands covering his face&#10;&#10;Description automatically generated">
            <a:extLst>
              <a:ext uri="{FF2B5EF4-FFF2-40B4-BE49-F238E27FC236}">
                <a16:creationId xmlns:a16="http://schemas.microsoft.com/office/drawing/2014/main" id="{66A8999E-A5BD-534D-989D-2D80BDE637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84421" y="-277836"/>
            <a:ext cx="9241843" cy="7223760"/>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30</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1500188" y="510846"/>
            <a:ext cx="4822804"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solidFill>
                  <a:srgbClr val="222222"/>
                </a:solidFill>
                <a:latin typeface="Times New Roman" panose="02020603050405020304" pitchFamily="18" charset="0"/>
              </a:rPr>
              <a:t>Expect an Emotional Response</a:t>
            </a:r>
            <a:endParaRPr lang="en-US" sz="4000" i="1"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1500188" y="1843088"/>
            <a:ext cx="5982275" cy="42835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Excuses/apologies/sympathy (Interrupt and let the employee know there will be time for them to tell their side of the story)</a:t>
            </a:r>
            <a:endParaRPr lang="en-US" sz="2400" b="0" i="0" u="none" strike="noStrike" dirty="0">
              <a:solidFill>
                <a:srgbClr val="222222"/>
              </a:solidFill>
              <a:effectLst/>
              <a:latin typeface="Arial" panose="020B0604020202020204" pitchFamily="34" charset="0"/>
            </a:endParaRPr>
          </a:p>
          <a:p>
            <a:pPr marL="457200" indent="-457200" algn="l">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Anger (Acknowledge their frustration but stay on track and explain their options)</a:t>
            </a:r>
            <a:endParaRPr lang="en-US" sz="2400" b="0" i="0" u="none" strike="noStrike" dirty="0">
              <a:solidFill>
                <a:srgbClr val="222222"/>
              </a:solidFill>
              <a:effectLst/>
              <a:latin typeface="Arial" panose="020B0604020202020204" pitchFamily="34" charset="0"/>
            </a:endParaRPr>
          </a:p>
          <a:p>
            <a:pPr marL="457200" indent="-457200" algn="l">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Tears and helplessness (Acknowledge that this can be emotional and allow them time to get composed)</a:t>
            </a:r>
            <a:endParaRPr lang="en-US" sz="2400" b="0" i="0" u="none" strike="noStrike" dirty="0">
              <a:solidFill>
                <a:srgbClr val="222222"/>
              </a:solidFill>
              <a:effectLst/>
              <a:latin typeface="Arial" panose="020B0604020202020204" pitchFamily="34" charset="0"/>
            </a:endParaRPr>
          </a:p>
          <a:p>
            <a:pPr marL="457200" indent="-457200" algn="l">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Deflecting/Innocence (Stay focused on the facts and what you’ve documented)</a:t>
            </a:r>
            <a:endParaRPr lang="en-US" sz="2400" b="0" i="0" u="none" strike="noStrike" dirty="0">
              <a:solidFill>
                <a:srgbClr val="222222"/>
              </a:solidFill>
              <a:effectLst/>
              <a:latin typeface="Arial" panose="020B0604020202020204" pitchFamily="34" charset="0"/>
            </a:endParaRPr>
          </a:p>
        </p:txBody>
      </p:sp>
      <p:sp>
        <p:nvSpPr>
          <p:cNvPr id="10" name="Rectangle 9">
            <a:extLst>
              <a:ext uri="{FF2B5EF4-FFF2-40B4-BE49-F238E27FC236}">
                <a16:creationId xmlns:a16="http://schemas.microsoft.com/office/drawing/2014/main" id="{86ABB15E-C0CD-0A48-BC78-9FBD1874D01D}"/>
              </a:ext>
            </a:extLst>
          </p:cNvPr>
          <p:cNvSpPr/>
          <p:nvPr/>
        </p:nvSpPr>
        <p:spPr>
          <a:xfrm rot="16200000" flipV="1">
            <a:off x="-3103252" y="2134849"/>
            <a:ext cx="7223758" cy="522261"/>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DEB2A74-02A9-FB4E-B889-3BE7F3603125}"/>
              </a:ext>
            </a:extLst>
          </p:cNvPr>
          <p:cNvSpPr/>
          <p:nvPr/>
        </p:nvSpPr>
        <p:spPr>
          <a:xfrm flipH="1">
            <a:off x="887483" y="-260700"/>
            <a:ext cx="78922" cy="619453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a:extLst>
              <a:ext uri="{FF2B5EF4-FFF2-40B4-BE49-F238E27FC236}">
                <a16:creationId xmlns:a16="http://schemas.microsoft.com/office/drawing/2014/main" id="{6B8D6B61-A2B8-BD47-A18A-DACCE6969F86}"/>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177809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at a desk in front of a computer screen&#10;&#10;Description automatically generated with low confidence">
            <a:extLst>
              <a:ext uri="{FF2B5EF4-FFF2-40B4-BE49-F238E27FC236}">
                <a16:creationId xmlns:a16="http://schemas.microsoft.com/office/drawing/2014/main" id="{80373382-6EEC-994E-BD50-9C8D73636D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813" y="-854122"/>
            <a:ext cx="6024861" cy="8196909"/>
          </a:xfrm>
          <a:prstGeom prst="rect">
            <a:avLst/>
          </a:prstGeom>
        </p:spPr>
      </p:pic>
      <p:pic>
        <p:nvPicPr>
          <p:cNvPr id="9" name="Picture 8" descr="A close-up of a poster&#10;&#10;Description automatically generated">
            <a:extLst>
              <a:ext uri="{FF2B5EF4-FFF2-40B4-BE49-F238E27FC236}">
                <a16:creationId xmlns:a16="http://schemas.microsoft.com/office/drawing/2014/main" id="{70EE6E1B-3E99-004F-895E-29E2AB5170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08205" y="-104886"/>
            <a:ext cx="2838928" cy="7067771"/>
          </a:xfrm>
          <a:prstGeom prst="rect">
            <a:avLst/>
          </a:prstGeom>
        </p:spPr>
      </p:pic>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31</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5B544E-2E57-A84A-8D80-CEF8DA09566F}"/>
              </a:ext>
            </a:extLst>
          </p:cNvPr>
          <p:cNvSpPr txBox="1"/>
          <p:nvPr/>
        </p:nvSpPr>
        <p:spPr>
          <a:xfrm rot="16200000">
            <a:off x="-1943204" y="2923927"/>
            <a:ext cx="6251426" cy="1323439"/>
          </a:xfrm>
          <a:prstGeom prst="rect">
            <a:avLst/>
          </a:prstGeom>
          <a:noFill/>
        </p:spPr>
        <p:txBody>
          <a:bodyPr wrap="square" rtlCol="0">
            <a:spAutoFit/>
          </a:bodyPr>
          <a:lstStyle/>
          <a:p>
            <a:pPr algn="ctr"/>
            <a:r>
              <a:rPr lang="en-US" sz="8000" b="1" spc="300" dirty="0">
                <a:solidFill>
                  <a:schemeClr val="tx2">
                    <a:lumMod val="75000"/>
                  </a:schemeClr>
                </a:solidFill>
                <a:latin typeface="Times New Roman" panose="02020603050405020304" pitchFamily="18" charset="0"/>
                <a:cs typeface="Times New Roman" panose="02020603050405020304" pitchFamily="18" charset="0"/>
              </a:rPr>
              <a:t>NOTE!</a:t>
            </a:r>
          </a:p>
        </p:txBody>
      </p:sp>
      <p:sp>
        <p:nvSpPr>
          <p:cNvPr id="10" name="TextBox 9">
            <a:extLst>
              <a:ext uri="{FF2B5EF4-FFF2-40B4-BE49-F238E27FC236}">
                <a16:creationId xmlns:a16="http://schemas.microsoft.com/office/drawing/2014/main" id="{1308643C-E542-124F-9DFD-32700D74EA6E}"/>
              </a:ext>
            </a:extLst>
          </p:cNvPr>
          <p:cNvSpPr txBox="1"/>
          <p:nvPr/>
        </p:nvSpPr>
        <p:spPr>
          <a:xfrm>
            <a:off x="2089578" y="982177"/>
            <a:ext cx="7072494"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People with alcoholism, who are substantially limited in a major life activity, will have a disability under the Americans with Disabilities Act (ADA).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even if a person is considered “disabled,” an employer may still discipline, discharge, or deny employment to an alcoholic whose current use of alcohol adversely affects job performance or conduct.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Likewise, an employer need not allow the use of alcohol or being under the influence in the workplace as a “reasonable accommodation.”</a:t>
            </a:r>
          </a:p>
        </p:txBody>
      </p:sp>
      <p:sp>
        <p:nvSpPr>
          <p:cNvPr id="8" name="Rectangle 7">
            <a:extLst>
              <a:ext uri="{FF2B5EF4-FFF2-40B4-BE49-F238E27FC236}">
                <a16:creationId xmlns:a16="http://schemas.microsoft.com/office/drawing/2014/main" id="{94F4FA61-AEC7-8D4B-BA32-670CF0F1F134}"/>
              </a:ext>
            </a:extLst>
          </p:cNvPr>
          <p:cNvSpPr/>
          <p:nvPr/>
        </p:nvSpPr>
        <p:spPr>
          <a:xfrm rot="10800000" flipH="1">
            <a:off x="-1035987" y="5865949"/>
            <a:ext cx="10415209" cy="121585"/>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1383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1BC67C-63EE-D94E-BEA3-F84E7E5B30EA}"/>
              </a:ext>
            </a:extLst>
          </p:cNvPr>
          <p:cNvSpPr/>
          <p:nvPr/>
        </p:nvSpPr>
        <p:spPr>
          <a:xfrm>
            <a:off x="11018938" y="5417388"/>
            <a:ext cx="1368594" cy="1897811"/>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32</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5B544E-2E57-A84A-8D80-CEF8DA09566F}"/>
              </a:ext>
            </a:extLst>
          </p:cNvPr>
          <p:cNvSpPr txBox="1"/>
          <p:nvPr/>
        </p:nvSpPr>
        <p:spPr>
          <a:xfrm>
            <a:off x="1830996" y="624956"/>
            <a:ext cx="7569891" cy="707886"/>
          </a:xfrm>
          <a:prstGeom prst="rect">
            <a:avLst/>
          </a:prstGeom>
          <a:noFill/>
        </p:spPr>
        <p:txBody>
          <a:bodyPr wrap="square" rtlCol="0">
            <a:spAutoFit/>
          </a:bodyPr>
          <a:lstStyle/>
          <a:p>
            <a:pPr algn="ctr"/>
            <a:r>
              <a:rPr lang="en-US" sz="4000" b="1" i="0" u="none" strike="noStrike" dirty="0">
                <a:effectLst/>
                <a:latin typeface="Times New Roman" panose="02020603050405020304" pitchFamily="18" charset="0"/>
              </a:rPr>
              <a:t>Reasonable Suspicion “Checklist”</a:t>
            </a:r>
            <a:endParaRPr lang="en-US" sz="4000" b="1" spc="3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08643C-E542-124F-9DFD-32700D74EA6E}"/>
              </a:ext>
            </a:extLst>
          </p:cNvPr>
          <p:cNvSpPr txBox="1"/>
          <p:nvPr/>
        </p:nvSpPr>
        <p:spPr>
          <a:xfrm>
            <a:off x="1830996" y="1547627"/>
            <a:ext cx="8350385" cy="4524315"/>
          </a:xfrm>
          <a:prstGeom prst="rect">
            <a:avLst/>
          </a:prstGeom>
          <a:noFill/>
        </p:spPr>
        <p:txBody>
          <a:bodyPr wrap="square" rtlCol="0">
            <a:spAutoFit/>
          </a:bodyPr>
          <a:lstStyle/>
          <a:p>
            <a:pPr marL="285750" marR="0" indent="-285750" algn="l">
              <a:spcBef>
                <a:spcPts val="0"/>
              </a:spcBef>
              <a:spcAft>
                <a:spcPts val="0"/>
              </a:spcAft>
              <a:buFont typeface="Arial" panose="020B0604020202020204" pitchFamily="34" charset="0"/>
              <a:buChar char="•"/>
            </a:pPr>
            <a:r>
              <a:rPr lang="en-US" b="0" i="0" u="none" strike="noStrike" dirty="0">
                <a:effectLst/>
                <a:latin typeface="Times New Roman" panose="02020603050405020304" pitchFamily="18" charset="0"/>
              </a:rPr>
              <a:t>A good checklist starts before the checklist is needed</a:t>
            </a:r>
            <a:endParaRPr lang="en-US" b="0" i="0" u="none" strike="noStrike" dirty="0">
              <a:effectLst/>
              <a:latin typeface="Calibri" panose="020F0502020204030204" pitchFamily="34" charset="0"/>
            </a:endParaRPr>
          </a:p>
          <a:p>
            <a:pPr marL="742950" marR="0" lvl="1" indent="-285750" algn="l">
              <a:spcBef>
                <a:spcPts val="0"/>
              </a:spcBef>
              <a:spcAft>
                <a:spcPts val="0"/>
              </a:spcAft>
              <a:buFont typeface="Arial" panose="020B0604020202020204" pitchFamily="34" charset="0"/>
              <a:buChar char="•"/>
            </a:pPr>
            <a:r>
              <a:rPr lang="en-US" b="0" i="0" u="none" strike="noStrike" dirty="0">
                <a:effectLst/>
                <a:latin typeface="Times New Roman" panose="02020603050405020304" pitchFamily="18" charset="0"/>
              </a:rPr>
              <a:t>Because cannabis is a “lawful consumable product,” regular documentation, or at least observation, of employee performance, appearance, and attitude/disposition to establish a baseline is good practice“ Arbitrary or capricious” testing is prohibited. </a:t>
            </a:r>
            <a:endParaRPr lang="en-US" b="0" i="0" u="none" strike="noStrike" dirty="0">
              <a:effectLst/>
              <a:latin typeface="Calibri" panose="020F0502020204030204" pitchFamily="34" charset="0"/>
            </a:endParaRPr>
          </a:p>
          <a:p>
            <a:pPr marL="742950" marR="0" lvl="1" indent="-285750" algn="l">
              <a:spcBef>
                <a:spcPts val="0"/>
              </a:spcBef>
              <a:spcAft>
                <a:spcPts val="0"/>
              </a:spcAft>
              <a:buFont typeface="Arial" panose="020B0604020202020204" pitchFamily="34" charset="0"/>
              <a:buChar char="•"/>
            </a:pPr>
            <a:r>
              <a:rPr lang="en-US" b="0" i="0" u="none" strike="noStrike" dirty="0">
                <a:effectLst/>
                <a:latin typeface="Times New Roman" panose="02020603050405020304" pitchFamily="18" charset="0"/>
              </a:rPr>
              <a:t>However, adverse action—due to cannabis use—may be taken when the employee lacks the “clearness of intellect and control of self that the employee would otherwise have”</a:t>
            </a:r>
            <a:endParaRPr lang="en-US" b="0" i="0" u="none" strike="noStrike" dirty="0">
              <a:effectLst/>
              <a:latin typeface="Calibri" panose="020F0502020204030204" pitchFamily="34" charset="0"/>
            </a:endParaRPr>
          </a:p>
          <a:p>
            <a:pPr marL="742950" marR="0" lvl="1" indent="-285750" algn="l">
              <a:spcBef>
                <a:spcPts val="0"/>
              </a:spcBef>
              <a:spcAft>
                <a:spcPts val="0"/>
              </a:spcAft>
              <a:buFont typeface="Arial" panose="020B0604020202020204" pitchFamily="34" charset="0"/>
              <a:buChar char="•"/>
            </a:pPr>
            <a:r>
              <a:rPr lang="en-US" b="0" i="0" u="none" strike="noStrike" dirty="0">
                <a:effectLst/>
                <a:latin typeface="Times New Roman" panose="02020603050405020304" pitchFamily="18" charset="0"/>
              </a:rPr>
              <a:t>Thus, establishing a baseline is important for demonstrating that “clearness of intellect and control of self” has degraded.</a:t>
            </a:r>
            <a:endParaRPr lang="en-US" b="0" i="0" u="none" strike="noStrike" dirty="0">
              <a:effectLst/>
              <a:latin typeface="Calibri" panose="020F0502020204030204" pitchFamily="34" charset="0"/>
            </a:endParaRPr>
          </a:p>
          <a:p>
            <a:pPr marL="285750" marR="0" indent="-285750" algn="l">
              <a:spcBef>
                <a:spcPts val="0"/>
              </a:spcBef>
              <a:spcAft>
                <a:spcPts val="0"/>
              </a:spcAft>
              <a:buFont typeface="Arial" panose="020B0604020202020204" pitchFamily="34" charset="0"/>
              <a:buChar char="•"/>
            </a:pPr>
            <a:r>
              <a:rPr lang="en-US" b="0" i="0" u="none" strike="noStrike" dirty="0">
                <a:effectLst/>
                <a:latin typeface="Times New Roman" panose="02020603050405020304" pitchFamily="18" charset="0"/>
              </a:rPr>
              <a:t>Documentation of the events causing the reasonable suspicion</a:t>
            </a:r>
            <a:endParaRPr lang="en-US" b="0" i="0" u="none" strike="noStrike" dirty="0">
              <a:effectLst/>
              <a:latin typeface="Calibri" panose="020F0502020204030204" pitchFamily="34" charset="0"/>
            </a:endParaRPr>
          </a:p>
          <a:p>
            <a:pPr marL="742950" marR="0" lvl="1" indent="-285750" algn="l">
              <a:spcBef>
                <a:spcPts val="0"/>
              </a:spcBef>
              <a:spcAft>
                <a:spcPts val="0"/>
              </a:spcAft>
              <a:buFont typeface="Arial" panose="020B0604020202020204" pitchFamily="34" charset="0"/>
              <a:buChar char="•"/>
            </a:pPr>
            <a:r>
              <a:rPr lang="en-US" b="0" i="0" u="none" strike="noStrike" dirty="0">
                <a:effectLst/>
                <a:latin typeface="Times New Roman" panose="02020603050405020304" pitchFamily="18" charset="0"/>
              </a:rPr>
              <a:t>Include a thorough written summary of the specific facts and circumstances</a:t>
            </a:r>
            <a:endParaRPr lang="en-US" b="0" i="0" u="none" strike="noStrike" dirty="0">
              <a:effectLst/>
              <a:latin typeface="Calibri" panose="020F0502020204030204" pitchFamily="34" charset="0"/>
            </a:endParaRPr>
          </a:p>
          <a:p>
            <a:pPr marL="285750" marR="0" indent="-285750" algn="l">
              <a:spcBef>
                <a:spcPts val="0"/>
              </a:spcBef>
              <a:spcAft>
                <a:spcPts val="0"/>
              </a:spcAft>
              <a:buFont typeface="Arial" panose="020B0604020202020204" pitchFamily="34" charset="0"/>
              <a:buChar char="•"/>
            </a:pPr>
            <a:r>
              <a:rPr lang="en-US" dirty="0">
                <a:latin typeface="Times New Roman" panose="02020603050405020304" pitchFamily="18" charset="0"/>
              </a:rPr>
              <a:t>O</a:t>
            </a:r>
            <a:r>
              <a:rPr lang="en-US" b="0" i="0" u="none" strike="noStrike" dirty="0">
                <a:effectLst/>
                <a:latin typeface="Times New Roman" panose="02020603050405020304" pitchFamily="18" charset="0"/>
              </a:rPr>
              <a:t>bservations by two supervisors helps ensure the right decision.  Good practice is to have each supervisor fill out separate checklists absent influence from the other</a:t>
            </a:r>
            <a:endParaRPr lang="en-US" b="0" i="0" u="none" strike="noStrike" dirty="0">
              <a:effectLst/>
              <a:latin typeface="Calibri" panose="020F0502020204030204" pitchFamily="34" charset="0"/>
            </a:endParaRPr>
          </a:p>
          <a:p>
            <a:pPr marL="285750" marR="0" indent="-285750" algn="l">
              <a:spcBef>
                <a:spcPts val="0"/>
              </a:spcBef>
              <a:spcAft>
                <a:spcPts val="0"/>
              </a:spcAft>
              <a:buFont typeface="Arial" panose="020B0604020202020204" pitchFamily="34" charset="0"/>
              <a:buChar char="•"/>
            </a:pPr>
            <a:r>
              <a:rPr lang="en-US" b="0" i="0" u="none" strike="noStrike" dirty="0">
                <a:effectLst/>
                <a:latin typeface="Times New Roman" panose="02020603050405020304" pitchFamily="18" charset="0"/>
              </a:rPr>
              <a:t>Get witness statements from other employees, the more information and documentation the better</a:t>
            </a:r>
            <a:endParaRPr lang="en-US" b="0" i="0" u="none" strike="noStrike" dirty="0">
              <a:effectLst/>
              <a:latin typeface="Calibri" panose="020F0502020204030204" pitchFamily="34" charset="0"/>
            </a:endParaRPr>
          </a:p>
        </p:txBody>
      </p:sp>
      <p:sp>
        <p:nvSpPr>
          <p:cNvPr id="8" name="Rectangle 7">
            <a:extLst>
              <a:ext uri="{FF2B5EF4-FFF2-40B4-BE49-F238E27FC236}">
                <a16:creationId xmlns:a16="http://schemas.microsoft.com/office/drawing/2014/main" id="{221B25F9-6363-784E-9015-250332B11C46}"/>
              </a:ext>
            </a:extLst>
          </p:cNvPr>
          <p:cNvSpPr/>
          <p:nvPr/>
        </p:nvSpPr>
        <p:spPr>
          <a:xfrm>
            <a:off x="-1293963" y="-711514"/>
            <a:ext cx="2445411" cy="2259141"/>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9" name="Rectangle 8">
            <a:extLst>
              <a:ext uri="{FF2B5EF4-FFF2-40B4-BE49-F238E27FC236}">
                <a16:creationId xmlns:a16="http://schemas.microsoft.com/office/drawing/2014/main" id="{93AE52C1-2DBA-6741-BD73-792761DF06D1}"/>
              </a:ext>
            </a:extLst>
          </p:cNvPr>
          <p:cNvSpPr/>
          <p:nvPr/>
        </p:nvSpPr>
        <p:spPr>
          <a:xfrm rot="10800000" flipH="1" flipV="1">
            <a:off x="11018938" y="215653"/>
            <a:ext cx="1591125" cy="500989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B70AD4C-D643-0C4A-8642-DBD3B35873DB}"/>
              </a:ext>
            </a:extLst>
          </p:cNvPr>
          <p:cNvSpPr/>
          <p:nvPr/>
        </p:nvSpPr>
        <p:spPr>
          <a:xfrm>
            <a:off x="-1293964" y="1688168"/>
            <a:ext cx="2445411" cy="4108783"/>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extLst>
      <p:ext uri="{BB962C8B-B14F-4D97-AF65-F5344CB8AC3E}">
        <p14:creationId xmlns:p14="http://schemas.microsoft.com/office/powerpoint/2010/main" val="3689841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bg1"/>
                </a:solidFill>
                <a:latin typeface="Times New Roman" panose="02020603050405020304" pitchFamily="18" charset="0"/>
                <a:cs typeface="Times New Roman" panose="02020603050405020304" pitchFamily="18" charset="0"/>
              </a:rPr>
              <a:t>© 2023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33</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5B544E-2E57-A84A-8D80-CEF8DA09566F}"/>
              </a:ext>
            </a:extLst>
          </p:cNvPr>
          <p:cNvSpPr txBox="1"/>
          <p:nvPr/>
        </p:nvSpPr>
        <p:spPr>
          <a:xfrm>
            <a:off x="3194469" y="685321"/>
            <a:ext cx="6740158" cy="1323439"/>
          </a:xfrm>
          <a:prstGeom prst="rect">
            <a:avLst/>
          </a:prstGeom>
          <a:noFill/>
        </p:spPr>
        <p:txBody>
          <a:bodyPr wrap="square" rtlCol="0">
            <a:spAutoFit/>
          </a:bodyPr>
          <a:lstStyle/>
          <a:p>
            <a:r>
              <a:rPr lang="en-US" sz="4000" b="1" i="0" u="none" strike="noStrike" dirty="0">
                <a:effectLst/>
                <a:latin typeface="Times New Roman" panose="02020603050405020304" pitchFamily="18" charset="0"/>
              </a:rPr>
              <a:t>What is the Basis for Discipline and Discharge</a:t>
            </a:r>
            <a:endParaRPr lang="en-US" sz="4000" b="1" spc="3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08643C-E542-124F-9DFD-32700D74EA6E}"/>
              </a:ext>
            </a:extLst>
          </p:cNvPr>
          <p:cNvSpPr txBox="1"/>
          <p:nvPr/>
        </p:nvSpPr>
        <p:spPr>
          <a:xfrm>
            <a:off x="3465278" y="2257512"/>
            <a:ext cx="6974263" cy="3970318"/>
          </a:xfrm>
          <a:prstGeom prst="rect">
            <a:avLst/>
          </a:prstGeom>
          <a:noFill/>
        </p:spPr>
        <p:txBody>
          <a:bodyPr wrap="square" rtlCol="0">
            <a:spAutoFit/>
          </a:bodyPr>
          <a:lstStyle/>
          <a:p>
            <a:pPr marL="0" marR="0" algn="l">
              <a:spcBef>
                <a:spcPts val="0"/>
              </a:spcBef>
              <a:spcAft>
                <a:spcPts val="0"/>
              </a:spcAft>
            </a:pPr>
            <a:r>
              <a:rPr lang="en-US" b="0" i="0" u="none" strike="noStrike" dirty="0">
                <a:effectLst/>
                <a:latin typeface="Times New Roman" panose="02020603050405020304" pitchFamily="18" charset="0"/>
              </a:rPr>
              <a:t>The circumstances under which an employer can take action against an employee regarding cannabis, include:</a:t>
            </a:r>
            <a:endParaRPr lang="en-US" b="0" i="0" u="none" strike="noStrike" dirty="0">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b="0" i="0" u="none" strike="noStrike" dirty="0">
                <a:effectLst/>
                <a:latin typeface="Times New Roman" panose="02020603050405020304" pitchFamily="18" charset="0"/>
              </a:rPr>
              <a:t>The employee lacks the “clearness of intellect and control of self that the employee would otherwise have” as a result of consuming cannabis</a:t>
            </a:r>
            <a:endParaRPr lang="en-US" b="0" i="0" u="none" strike="noStrike" dirty="0">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b="0" i="0" u="none" strike="noStrike" dirty="0">
                <a:effectLst/>
                <a:latin typeface="Times New Roman" panose="02020603050405020304" pitchFamily="18" charset="0"/>
              </a:rPr>
              <a:t>Where testing is authorized, the results indicate a presence of cannabis. </a:t>
            </a:r>
            <a:endParaRPr lang="en-US" b="0" i="0" u="none" strike="noStrike" dirty="0">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b="0" i="0" u="none" strike="noStrike" dirty="0">
                <a:effectLst/>
                <a:latin typeface="Times New Roman" panose="02020603050405020304" pitchFamily="18" charset="0"/>
              </a:rPr>
              <a:t>However, pursuant to Minnesota law, a positive initial screening test must be supported by a second positive confirmatory test</a:t>
            </a:r>
            <a:endParaRPr lang="en-US" b="0" i="0" u="none" strike="noStrike" dirty="0">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b="0" i="0" u="none" strike="noStrike" dirty="0">
                <a:effectLst/>
                <a:latin typeface="Times New Roman" panose="02020603050405020304" pitchFamily="18" charset="0"/>
              </a:rPr>
              <a:t>A violation of the employer’s work rules regarding cannabis, “provided that the rules are in writing and in a written policy”</a:t>
            </a:r>
            <a:endParaRPr lang="en-US" b="0" i="0" u="none" strike="noStrike" dirty="0">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b="0" i="0" u="none" strike="noStrike" dirty="0">
                <a:effectLst/>
                <a:latin typeface="Times New Roman" panose="02020603050405020304" pitchFamily="18" charset="0"/>
              </a:rPr>
              <a:t>As otherwise authorized or required under state or federal law, or if failure to do so would cause monetary or licensing-related benefit under federal law</a:t>
            </a:r>
            <a:endParaRPr lang="en-US" b="0" i="0" u="none" strike="noStrike" dirty="0">
              <a:effectLst/>
              <a:latin typeface="Calibri" panose="020F0502020204030204" pitchFamily="34" charset="0"/>
            </a:endParaRPr>
          </a:p>
        </p:txBody>
      </p:sp>
      <p:sp>
        <p:nvSpPr>
          <p:cNvPr id="8" name="Rectangle 7">
            <a:extLst>
              <a:ext uri="{FF2B5EF4-FFF2-40B4-BE49-F238E27FC236}">
                <a16:creationId xmlns:a16="http://schemas.microsoft.com/office/drawing/2014/main" id="{B3A920F9-56D2-7842-A4C8-3025A5974152}"/>
              </a:ext>
            </a:extLst>
          </p:cNvPr>
          <p:cNvSpPr/>
          <p:nvPr/>
        </p:nvSpPr>
        <p:spPr>
          <a:xfrm rot="10800000" flipH="1" flipV="1">
            <a:off x="11976092" y="1018947"/>
            <a:ext cx="602742" cy="512306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3AF2067-D2F5-5444-A1F4-9C03F20F1839}"/>
              </a:ext>
            </a:extLst>
          </p:cNvPr>
          <p:cNvSpPr/>
          <p:nvPr/>
        </p:nvSpPr>
        <p:spPr>
          <a:xfrm rot="10800000" flipH="1" flipV="1">
            <a:off x="11519029" y="698736"/>
            <a:ext cx="301371" cy="512306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0694577-20CE-204C-9B91-9A23BBBAF3FD}"/>
              </a:ext>
            </a:extLst>
          </p:cNvPr>
          <p:cNvSpPr/>
          <p:nvPr/>
        </p:nvSpPr>
        <p:spPr>
          <a:xfrm rot="10800000" flipH="1" flipV="1">
            <a:off x="11061966" y="341340"/>
            <a:ext cx="301371" cy="512306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erson sitting at a desk in front of a computer screen&#10;&#10;Description automatically generated with low confidence">
            <a:extLst>
              <a:ext uri="{FF2B5EF4-FFF2-40B4-BE49-F238E27FC236}">
                <a16:creationId xmlns:a16="http://schemas.microsoft.com/office/drawing/2014/main" id="{26BC5C3C-163B-C14A-A913-C918FAECEA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7917" y="-838187"/>
            <a:ext cx="6024861" cy="8196909"/>
          </a:xfrm>
          <a:prstGeom prst="rect">
            <a:avLst/>
          </a:prstGeom>
        </p:spPr>
      </p:pic>
      <p:sp>
        <p:nvSpPr>
          <p:cNvPr id="3" name="TextBox 2">
            <a:extLst>
              <a:ext uri="{FF2B5EF4-FFF2-40B4-BE49-F238E27FC236}">
                <a16:creationId xmlns:a16="http://schemas.microsoft.com/office/drawing/2014/main" id="{20BA5C17-9563-466D-53AF-F193DAED199C}"/>
              </a:ext>
            </a:extLst>
          </p:cNvPr>
          <p:cNvSpPr txBox="1"/>
          <p:nvPr/>
        </p:nvSpPr>
        <p:spPr>
          <a:xfrm>
            <a:off x="-3377917" y="7081723"/>
            <a:ext cx="2248250" cy="276999"/>
          </a:xfrm>
          <a:prstGeom prst="rect">
            <a:avLst/>
          </a:prstGeom>
          <a:noFill/>
        </p:spPr>
        <p:txBody>
          <a:bodyPr wrap="square" rtlCol="0">
            <a:spAutoFit/>
          </a:bodyPr>
          <a:lstStyle/>
          <a:p>
            <a:pPr algn="l">
              <a:spcAft>
                <a:spcPts val="600"/>
              </a:spcAft>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1956505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902F84A-7E73-1341-9D59-45D31A410000}"/>
              </a:ext>
            </a:extLst>
          </p:cNvPr>
          <p:cNvSpPr txBox="1">
            <a:spLocks/>
          </p:cNvSpPr>
          <p:nvPr/>
        </p:nvSpPr>
        <p:spPr>
          <a:xfrm>
            <a:off x="2434280" y="2404576"/>
            <a:ext cx="4864049" cy="4807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Roe Law Group, PLLC </a:t>
            </a: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60 South Sixth Street, Suite 3750</a:t>
            </a: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Minneapolis, MN  55402</a:t>
            </a: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612-351-8305 (direct)</a:t>
            </a:r>
          </a:p>
          <a:p>
            <a:pPr>
              <a:lnSpc>
                <a:spcPct val="100000"/>
              </a:lnSpc>
              <a:spcBef>
                <a:spcPts val="100"/>
              </a:spcBef>
              <a:buFont typeface="Arial" panose="020B0604020202020204" pitchFamily="34" charset="0"/>
              <a:buNone/>
            </a:pPr>
            <a:r>
              <a:rPr lang="en-US" altLang="en-US" sz="1600" dirty="0" err="1">
                <a:latin typeface="Times New Roman" panose="02020603050405020304" pitchFamily="18" charset="0"/>
                <a:cs typeface="Times New Roman" panose="02020603050405020304" pitchFamily="18" charset="0"/>
              </a:rPr>
              <a:t>jroe@roelawgroup.com</a:t>
            </a:r>
            <a:endParaRPr lang="en-US" altLang="en-US" sz="1600" dirty="0">
              <a:latin typeface="Times New Roman" panose="02020603050405020304" pitchFamily="18" charset="0"/>
              <a:cs typeface="Times New Roman" panose="02020603050405020304" pitchFamily="18" charset="0"/>
            </a:endParaRPr>
          </a:p>
          <a:p>
            <a:pPr>
              <a:lnSpc>
                <a:spcPct val="100000"/>
              </a:lnSpc>
              <a:spcBef>
                <a:spcPts val="100"/>
              </a:spcBef>
              <a:buFont typeface="Arial" panose="020B0604020202020204" pitchFamily="34" charset="0"/>
              <a:buNone/>
            </a:pPr>
            <a:r>
              <a:rPr lang="en-US" altLang="en-US" sz="1600" dirty="0" err="1">
                <a:latin typeface="Times New Roman" panose="02020603050405020304" pitchFamily="18" charset="0"/>
                <a:cs typeface="Times New Roman" panose="02020603050405020304" pitchFamily="18" charset="0"/>
              </a:rPr>
              <a:t>www.roelawgroup.com</a:t>
            </a:r>
            <a:r>
              <a:rPr lang="en-US" altLang="en-US" sz="1800" dirty="0">
                <a:latin typeface="Times New Roman" panose="02020603050405020304" pitchFamily="18" charset="0"/>
                <a:cs typeface="Times New Roman" panose="02020603050405020304" pitchFamily="18" charset="0"/>
              </a:rPr>
              <a:t>	</a:t>
            </a:r>
          </a:p>
          <a:p>
            <a:pPr>
              <a:lnSpc>
                <a:spcPct val="100000"/>
              </a:lnSpc>
              <a:spcBef>
                <a:spcPts val="100"/>
              </a:spcBef>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lnSpc>
                <a:spcPct val="100000"/>
              </a:lnSpc>
              <a:spcBef>
                <a:spcPts val="100"/>
              </a:spcBef>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spcBef>
                <a:spcPts val="500"/>
              </a:spcBef>
              <a:buFont typeface="Arial" panose="020B0604020202020204" pitchFamily="34" charset="0"/>
              <a:buNone/>
            </a:pPr>
            <a:r>
              <a:rPr lang="en-US" sz="2000" i="1" dirty="0">
                <a:latin typeface="Times New Roman" panose="02020603050405020304" pitchFamily="18" charset="0"/>
                <a:cs typeface="Times New Roman" panose="02020603050405020304" pitchFamily="18" charset="0"/>
              </a:rPr>
              <a:t>  </a:t>
            </a:r>
          </a:p>
          <a:p>
            <a:pPr>
              <a:spcBef>
                <a:spcPts val="500"/>
              </a:spcBef>
              <a:buFont typeface="Arial" panose="020B0604020202020204" pitchFamily="34" charset="0"/>
              <a:buNone/>
            </a:pPr>
            <a:r>
              <a:rPr lang="en-US" sz="1800" i="1" dirty="0">
                <a:solidFill>
                  <a:schemeClr val="bg2">
                    <a:lumMod val="25000"/>
                  </a:schemeClr>
                </a:solidFill>
                <a:latin typeface="Times New Roman" panose="02020603050405020304" pitchFamily="18" charset="0"/>
                <a:cs typeface="Times New Roman" panose="02020603050405020304" pitchFamily="18" charset="0"/>
              </a:rPr>
              <a:t>These materials are for informational purposes only and should not be used as legal advice.</a:t>
            </a:r>
            <a:endParaRPr lang="en-US" sz="18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1" name="Slide Number Placeholder 4">
            <a:extLst>
              <a:ext uri="{FF2B5EF4-FFF2-40B4-BE49-F238E27FC236}">
                <a16:creationId xmlns:a16="http://schemas.microsoft.com/office/drawing/2014/main" id="{CA2AB0C8-4F7E-6D4A-B06B-56992B2A1B12}"/>
              </a:ext>
            </a:extLst>
          </p:cNvPr>
          <p:cNvSpPr>
            <a:spLocks noGrp="1"/>
          </p:cNvSpPr>
          <p:nvPr>
            <p:ph type="sldNum" sz="quarter" idx="12"/>
          </p:nvPr>
        </p:nvSpPr>
        <p:spPr>
          <a:xfrm>
            <a:off x="10065348" y="6459786"/>
            <a:ext cx="1312025" cy="365125"/>
          </a:xfrm>
        </p:spPr>
        <p:txBody>
          <a:bodyPr>
            <a:normAutofit/>
          </a:bodyPr>
          <a:lstStyle/>
          <a:p>
            <a:pPr>
              <a:spcAft>
                <a:spcPts val="600"/>
              </a:spcAft>
            </a:pPr>
            <a:fld id="{7448383F-A80B-42EE-AF2A-9BC947A43F02}" type="slidenum">
              <a:rPr lang="en-US" smtClean="0"/>
              <a:pPr>
                <a:spcAft>
                  <a:spcPts val="600"/>
                </a:spcAft>
              </a:pPr>
              <a:t>34</a:t>
            </a:fld>
            <a:endParaRPr lang="en-US"/>
          </a:p>
        </p:txBody>
      </p:sp>
      <p:sp>
        <p:nvSpPr>
          <p:cNvPr id="13" name="Content Placeholder 2">
            <a:extLst>
              <a:ext uri="{FF2B5EF4-FFF2-40B4-BE49-F238E27FC236}">
                <a16:creationId xmlns:a16="http://schemas.microsoft.com/office/drawing/2014/main" id="{2AA6B6A6-FF29-A547-A1BC-1C849745CAE7}"/>
              </a:ext>
            </a:extLst>
          </p:cNvPr>
          <p:cNvSpPr txBox="1">
            <a:spLocks/>
          </p:cNvSpPr>
          <p:nvPr/>
        </p:nvSpPr>
        <p:spPr>
          <a:xfrm>
            <a:off x="1993276" y="1652584"/>
            <a:ext cx="5305053" cy="5491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spcAft>
                <a:spcPct val="20000"/>
              </a:spcAft>
              <a:buFont typeface="Arial" panose="020B0604020202020204" pitchFamily="34" charset="0"/>
              <a:buNone/>
            </a:pPr>
            <a:r>
              <a:rPr lang="en-US" altLang="en-US" sz="2300" b="1" spc="100" dirty="0">
                <a:solidFill>
                  <a:schemeClr val="tx2">
                    <a:lumMod val="10000"/>
                  </a:schemeClr>
                </a:solidFill>
                <a:latin typeface="Times New Roman" panose="02020603050405020304" pitchFamily="18" charset="0"/>
                <a:cs typeface="Times New Roman" panose="02020603050405020304" pitchFamily="18" charset="0"/>
              </a:rPr>
              <a:t>JESSICA ROE</a:t>
            </a:r>
            <a:endParaRPr lang="en-US" sz="2300" b="1" spc="1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Slide Number Placeholder 5">
            <a:extLst>
              <a:ext uri="{FF2B5EF4-FFF2-40B4-BE49-F238E27FC236}">
                <a16:creationId xmlns:a16="http://schemas.microsoft.com/office/drawing/2014/main" id="{E3E55DBA-4606-2F43-B729-AEFD8782711A}"/>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lumMod val="85000"/>
                  </a:schemeClr>
                </a:solidFill>
                <a:latin typeface="Times New Roman" panose="02020603050405020304" pitchFamily="18" charset="0"/>
                <a:cs typeface="Times New Roman" panose="02020603050405020304" pitchFamily="18" charset="0"/>
              </a:rPr>
              <a:pPr>
                <a:spcAft>
                  <a:spcPts val="600"/>
                </a:spcAft>
              </a:pPr>
              <a:t>34</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61CBF53-C81C-DC4C-824D-06014B6A88D5}"/>
              </a:ext>
            </a:extLst>
          </p:cNvPr>
          <p:cNvSpPr>
            <a:spLocks noGrp="1"/>
          </p:cNvSpPr>
          <p:nvPr>
            <p:ph type="title"/>
          </p:nvPr>
        </p:nvSpPr>
        <p:spPr>
          <a:xfrm>
            <a:off x="1935360" y="238415"/>
            <a:ext cx="7118465" cy="1666501"/>
          </a:xfrm>
        </p:spPr>
        <p:txBody>
          <a:bodyPr>
            <a:normAutofit/>
          </a:bodyPr>
          <a:lstStyle/>
          <a:p>
            <a:r>
              <a:rPr lang="en-US" altLang="en-US" sz="4600" b="1" dirty="0">
                <a:solidFill>
                  <a:schemeClr val="bg2">
                    <a:lumMod val="10000"/>
                  </a:schemeClr>
                </a:solidFill>
                <a:latin typeface="Times New Roman" panose="02020603050405020304" pitchFamily="18" charset="0"/>
                <a:cs typeface="Times New Roman" panose="02020603050405020304" pitchFamily="18" charset="0"/>
              </a:rPr>
              <a:t>For More Information</a:t>
            </a:r>
            <a:endParaRPr lang="en-US" sz="4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4" name="Footer Placeholder 6">
            <a:extLst>
              <a:ext uri="{FF2B5EF4-FFF2-40B4-BE49-F238E27FC236}">
                <a16:creationId xmlns:a16="http://schemas.microsoft.com/office/drawing/2014/main" id="{0862E1B0-5E48-EC4E-8164-06465FE29E97}"/>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
        <p:nvSpPr>
          <p:cNvPr id="18" name="Rectangle 17">
            <a:extLst>
              <a:ext uri="{FF2B5EF4-FFF2-40B4-BE49-F238E27FC236}">
                <a16:creationId xmlns:a16="http://schemas.microsoft.com/office/drawing/2014/main" id="{8BB4B29C-F54A-FD4D-85E2-3633424892A3}"/>
              </a:ext>
            </a:extLst>
          </p:cNvPr>
          <p:cNvSpPr/>
          <p:nvPr/>
        </p:nvSpPr>
        <p:spPr>
          <a:xfrm rot="16200000" flipV="1">
            <a:off x="-1910102" y="2152500"/>
            <a:ext cx="5801369" cy="1101357"/>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B145697-03E9-A043-8E7E-CDCDB6A39108}"/>
              </a:ext>
            </a:extLst>
          </p:cNvPr>
          <p:cNvSpPr/>
          <p:nvPr/>
        </p:nvSpPr>
        <p:spPr>
          <a:xfrm flipH="1">
            <a:off x="958923" y="-260700"/>
            <a:ext cx="78922" cy="619453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FCFCCA1-C782-3443-8361-80F206607664}"/>
              </a:ext>
            </a:extLst>
          </p:cNvPr>
          <p:cNvSpPr/>
          <p:nvPr/>
        </p:nvSpPr>
        <p:spPr>
          <a:xfrm>
            <a:off x="-122274" y="-548007"/>
            <a:ext cx="427461" cy="4696974"/>
          </a:xfrm>
          <a:prstGeom prst="rect">
            <a:avLst/>
          </a:prstGeom>
          <a:solidFill>
            <a:schemeClr val="tx2">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pic>
        <p:nvPicPr>
          <p:cNvPr id="3" name="Picture 2" descr="A low angle view of a building&#10;&#10;Description automatically generated">
            <a:extLst>
              <a:ext uri="{FF2B5EF4-FFF2-40B4-BE49-F238E27FC236}">
                <a16:creationId xmlns:a16="http://schemas.microsoft.com/office/drawing/2014/main" id="{1EC089D0-0C9F-9842-8D41-6710AC3FE6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8694764" y="-176889"/>
            <a:ext cx="4731729" cy="7211777"/>
          </a:xfrm>
          <a:prstGeom prst="rect">
            <a:avLst/>
          </a:prstGeom>
        </p:spPr>
      </p:pic>
    </p:spTree>
    <p:extLst>
      <p:ext uri="{BB962C8B-B14F-4D97-AF65-F5344CB8AC3E}">
        <p14:creationId xmlns:p14="http://schemas.microsoft.com/office/powerpoint/2010/main" val="201732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B00F6D-A834-E745-9E78-BB5982779A09}"/>
              </a:ext>
            </a:extLst>
          </p:cNvPr>
          <p:cNvSpPr/>
          <p:nvPr/>
        </p:nvSpPr>
        <p:spPr>
          <a:xfrm>
            <a:off x="6436659" y="-334362"/>
            <a:ext cx="5891784" cy="7863552"/>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5">
            <a:extLst>
              <a:ext uri="{FF2B5EF4-FFF2-40B4-BE49-F238E27FC236}">
                <a16:creationId xmlns:a16="http://schemas.microsoft.com/office/drawing/2014/main" id="{C056E4A0-BF8D-D64C-A75E-20999D895695}"/>
              </a:ext>
            </a:extLst>
          </p:cNvPr>
          <p:cNvSpPr>
            <a:spLocks noGrp="1"/>
          </p:cNvSpPr>
          <p:nvPr>
            <p:ph type="ftr" sz="quarter" idx="11"/>
          </p:nvPr>
        </p:nvSpPr>
        <p:spPr>
          <a:xfrm>
            <a:off x="171934" y="6370978"/>
            <a:ext cx="3739340" cy="365125"/>
          </a:xfrm>
        </p:spPr>
        <p:txBody>
          <a:bodyPr>
            <a:normAutofit/>
          </a:bodyPr>
          <a:lstStyle/>
          <a:p>
            <a:pPr algn="l">
              <a:spcAft>
                <a:spcPts val="600"/>
              </a:spcAft>
            </a:pPr>
            <a:r>
              <a:rPr lang="en-US" dirty="0">
                <a:solidFill>
                  <a:schemeClr val="bg1">
                    <a:lumMod val="85000"/>
                  </a:schemeClr>
                </a:solidFill>
              </a:rPr>
              <a:t>© 2021 Roe Law Group, PLLC</a:t>
            </a:r>
          </a:p>
        </p:txBody>
      </p:sp>
      <p:sp>
        <p:nvSpPr>
          <p:cNvPr id="20" name="Slide Number Placeholder 5">
            <a:extLst>
              <a:ext uri="{FF2B5EF4-FFF2-40B4-BE49-F238E27FC236}">
                <a16:creationId xmlns:a16="http://schemas.microsoft.com/office/drawing/2014/main" id="{B6B64734-EBE1-1741-A135-A18AA06504D0}"/>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4</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1B07181-29A6-8841-9655-F9F2FD306049}"/>
              </a:ext>
            </a:extLst>
          </p:cNvPr>
          <p:cNvSpPr txBox="1">
            <a:spLocks/>
          </p:cNvSpPr>
          <p:nvPr/>
        </p:nvSpPr>
        <p:spPr>
          <a:xfrm>
            <a:off x="413048" y="0"/>
            <a:ext cx="7841638"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i="1" spc="300" dirty="0">
                <a:latin typeface="Times New Roman" panose="02020603050405020304" pitchFamily="18" charset="0"/>
                <a:cs typeface="Times New Roman" panose="02020603050405020304" pitchFamily="18" charset="0"/>
              </a:rPr>
              <a:t>RECEIVING A COMPLAINT</a:t>
            </a:r>
          </a:p>
        </p:txBody>
      </p:sp>
      <p:sp>
        <p:nvSpPr>
          <p:cNvPr id="8" name="Title 1">
            <a:extLst>
              <a:ext uri="{FF2B5EF4-FFF2-40B4-BE49-F238E27FC236}">
                <a16:creationId xmlns:a16="http://schemas.microsoft.com/office/drawing/2014/main" id="{07710AD8-4FE8-384E-86D9-7EC10A1A02E5}"/>
              </a:ext>
            </a:extLst>
          </p:cNvPr>
          <p:cNvSpPr txBox="1">
            <a:spLocks/>
          </p:cNvSpPr>
          <p:nvPr/>
        </p:nvSpPr>
        <p:spPr>
          <a:xfrm>
            <a:off x="7165639" y="301237"/>
            <a:ext cx="4232620" cy="6255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dirty="0">
                <a:latin typeface="Times New Roman" panose="02020603050405020304" pitchFamily="18" charset="0"/>
                <a:cs typeface="Times New Roman" panose="02020603050405020304" pitchFamily="18" charset="0"/>
              </a:rPr>
              <a:t>If you receive a complaint, take time to ask what the person observed, when the person observed it, and if others witnessed or commented on this situation.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You will also want to determine if the behavior is new or has happened in the past (possibly indicating a pattern of behavior).</a:t>
            </a:r>
          </a:p>
        </p:txBody>
      </p:sp>
      <p:pic>
        <p:nvPicPr>
          <p:cNvPr id="10" name="Picture 9" descr="A group of people looking out a window&#10;&#10;Description automatically generated with low confidence">
            <a:extLst>
              <a:ext uri="{FF2B5EF4-FFF2-40B4-BE49-F238E27FC236}">
                <a16:creationId xmlns:a16="http://schemas.microsoft.com/office/drawing/2014/main" id="{FC407427-0795-AB4F-A841-8DB4E96A5A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58368" y="-138953"/>
            <a:ext cx="10703859" cy="7135906"/>
          </a:xfrm>
          <a:prstGeom prst="rect">
            <a:avLst/>
          </a:prstGeom>
        </p:spPr>
      </p:pic>
      <p:sp>
        <p:nvSpPr>
          <p:cNvPr id="12" name="Rectangle 11">
            <a:extLst>
              <a:ext uri="{FF2B5EF4-FFF2-40B4-BE49-F238E27FC236}">
                <a16:creationId xmlns:a16="http://schemas.microsoft.com/office/drawing/2014/main" id="{F8571E34-8E2C-1543-9A3A-530615AABCC5}"/>
              </a:ext>
            </a:extLst>
          </p:cNvPr>
          <p:cNvSpPr/>
          <p:nvPr/>
        </p:nvSpPr>
        <p:spPr>
          <a:xfrm rot="10800000" flipH="1">
            <a:off x="6763122" y="457201"/>
            <a:ext cx="93046" cy="588180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6">
            <a:extLst>
              <a:ext uri="{FF2B5EF4-FFF2-40B4-BE49-F238E27FC236}">
                <a16:creationId xmlns:a16="http://schemas.microsoft.com/office/drawing/2014/main" id="{BC8DC715-4A42-714C-A58C-2E3D334E6190}"/>
              </a:ext>
            </a:extLst>
          </p:cNvPr>
          <p:cNvSpPr txBox="1">
            <a:spLocks/>
          </p:cNvSpPr>
          <p:nvPr/>
        </p:nvSpPr>
        <p:spPr>
          <a:xfrm>
            <a:off x="191339" y="6342555"/>
            <a:ext cx="3344134"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solidFill>
                  <a:schemeClr val="bg2">
                    <a:lumMod val="90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305757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eople working in an office&#10;&#10;Description automatically generated">
            <a:extLst>
              <a:ext uri="{FF2B5EF4-FFF2-40B4-BE49-F238E27FC236}">
                <a16:creationId xmlns:a16="http://schemas.microsoft.com/office/drawing/2014/main" id="{52E6651C-B4E2-4447-B4BD-AE0387E355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96358" y="4625825"/>
            <a:ext cx="4295642" cy="4207395"/>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5</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1231480" y="552569"/>
            <a:ext cx="5155034"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spc="100" dirty="0">
                <a:solidFill>
                  <a:srgbClr val="222222"/>
                </a:solidFill>
                <a:latin typeface="Times New Roman" panose="02020603050405020304" pitchFamily="18" charset="0"/>
              </a:rPr>
              <a:t>Reasons Why We Do Nothing</a:t>
            </a:r>
            <a:endParaRPr lang="en-US" sz="4500" spc="1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1535383" y="1999810"/>
            <a:ext cx="5520520" cy="3785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l">
              <a:lnSpc>
                <a:spcPct val="100000"/>
              </a:lnSpc>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Compassion</a:t>
            </a:r>
            <a:endParaRPr lang="en-US" sz="25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Guilt</a:t>
            </a:r>
            <a:endParaRPr lang="en-US" sz="25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Friendship</a:t>
            </a:r>
            <a:endParaRPr lang="en-US" sz="25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Loyalties</a:t>
            </a:r>
            <a:endParaRPr lang="en-US" sz="25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Jeopardizing employee’s livelihood/reputation</a:t>
            </a:r>
            <a:endParaRPr lang="en-US" sz="25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Loss of employee confidence/support</a:t>
            </a:r>
            <a:endParaRPr lang="en-US" sz="2500" b="0" i="0" u="none" strike="noStrike" dirty="0">
              <a:solidFill>
                <a:srgbClr val="222222"/>
              </a:solidFill>
              <a:effectLst/>
              <a:latin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500" b="0" i="0" u="none" strike="noStrike" dirty="0">
                <a:solidFill>
                  <a:srgbClr val="222222"/>
                </a:solidFill>
                <a:effectLst/>
                <a:latin typeface="Times New Roman" panose="02020603050405020304" pitchFamily="18" charset="0"/>
              </a:rPr>
              <a:t>Fear for personal safety</a:t>
            </a:r>
            <a:endParaRPr lang="en-US" sz="2500" b="0" i="0" u="none" strike="noStrike" dirty="0">
              <a:solidFill>
                <a:srgbClr val="222222"/>
              </a:solidFill>
              <a:effectLst/>
              <a:latin typeface="Arial" panose="020B0604020202020204" pitchFamily="34" charset="0"/>
            </a:endParaRPr>
          </a:p>
        </p:txBody>
      </p:sp>
      <p:pic>
        <p:nvPicPr>
          <p:cNvPr id="3" name="Picture 2" descr="People working in an office&#10;&#10;Description automatically generated">
            <a:extLst>
              <a:ext uri="{FF2B5EF4-FFF2-40B4-BE49-F238E27FC236}">
                <a16:creationId xmlns:a16="http://schemas.microsoft.com/office/drawing/2014/main" id="{7F768B77-ED5F-EF4F-8859-2F928C2E44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6358" y="-2403497"/>
            <a:ext cx="10286120" cy="6858000"/>
          </a:xfrm>
          <a:prstGeom prst="rect">
            <a:avLst/>
          </a:prstGeom>
        </p:spPr>
      </p:pic>
      <p:sp>
        <p:nvSpPr>
          <p:cNvPr id="11" name="Rectangle 10">
            <a:extLst>
              <a:ext uri="{FF2B5EF4-FFF2-40B4-BE49-F238E27FC236}">
                <a16:creationId xmlns:a16="http://schemas.microsoft.com/office/drawing/2014/main" id="{0D350060-7720-FE47-A585-EB04B4D517A0}"/>
              </a:ext>
            </a:extLst>
          </p:cNvPr>
          <p:cNvSpPr/>
          <p:nvPr/>
        </p:nvSpPr>
        <p:spPr>
          <a:xfrm rot="10800000" flipH="1">
            <a:off x="476544" y="-522514"/>
            <a:ext cx="127613" cy="6596742"/>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a:extLst>
              <a:ext uri="{FF2B5EF4-FFF2-40B4-BE49-F238E27FC236}">
                <a16:creationId xmlns:a16="http://schemas.microsoft.com/office/drawing/2014/main" id="{2A0C7D28-3CC0-A640-862C-A7A714674696}"/>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364646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bench looking out a window&#10;&#10;Description automatically generated">
            <a:extLst>
              <a:ext uri="{FF2B5EF4-FFF2-40B4-BE49-F238E27FC236}">
                <a16:creationId xmlns:a16="http://schemas.microsoft.com/office/drawing/2014/main" id="{50F0DD13-3D18-D04C-9E95-FD3EFBA853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8687" y="-215653"/>
            <a:ext cx="5303353" cy="6858000"/>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6</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1110162" y="2717803"/>
            <a:ext cx="5303353" cy="309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00000"/>
              </a:lnSpc>
            </a:pPr>
            <a:r>
              <a:rPr lang="en-US" sz="2600" b="0" i="0" u="none" strike="noStrike" dirty="0">
                <a:solidFill>
                  <a:srgbClr val="222222"/>
                </a:solidFill>
                <a:effectLst/>
                <a:latin typeface="Times New Roman" panose="02020603050405020304" pitchFamily="18" charset="0"/>
              </a:rPr>
              <a:t>You are not making determinations based on anything other than observable indicators that will be covered in today’s session</a:t>
            </a:r>
            <a:endParaRPr lang="en-US" sz="2600" b="0" i="0" u="none" strike="noStrike" dirty="0">
              <a:solidFill>
                <a:srgbClr val="222222"/>
              </a:solidFill>
              <a:effectLst/>
              <a:latin typeface="Arial" panose="020B0604020202020204" pitchFamily="34"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823783" y="1462850"/>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dirty="0">
                <a:latin typeface="Times New Roman" panose="02020603050405020304" pitchFamily="18" charset="0"/>
                <a:cs typeface="Times New Roman" panose="02020603050405020304" pitchFamily="18" charset="0"/>
              </a:rPr>
              <a:t>MAKING A </a:t>
            </a:r>
          </a:p>
          <a:p>
            <a:r>
              <a:rPr lang="en-US" sz="5500" b="1" dirty="0">
                <a:latin typeface="Times New Roman" panose="02020603050405020304" pitchFamily="18" charset="0"/>
                <a:cs typeface="Times New Roman" panose="02020603050405020304" pitchFamily="18" charset="0"/>
              </a:rPr>
              <a:t>DECISION</a:t>
            </a:r>
            <a:endParaRPr lang="en-US" sz="5500" dirty="0"/>
          </a:p>
        </p:txBody>
      </p:sp>
      <p:sp>
        <p:nvSpPr>
          <p:cNvPr id="15" name="Footer Placeholder 6">
            <a:extLst>
              <a:ext uri="{FF2B5EF4-FFF2-40B4-BE49-F238E27FC236}">
                <a16:creationId xmlns:a16="http://schemas.microsoft.com/office/drawing/2014/main" id="{847BF7CC-793C-F84A-BDF2-82A85D15E7C1}"/>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
        <p:nvSpPr>
          <p:cNvPr id="14" name="Rectangle 13">
            <a:extLst>
              <a:ext uri="{FF2B5EF4-FFF2-40B4-BE49-F238E27FC236}">
                <a16:creationId xmlns:a16="http://schemas.microsoft.com/office/drawing/2014/main" id="{F4317109-D1D1-594C-95F1-7D8D298563FE}"/>
              </a:ext>
            </a:extLst>
          </p:cNvPr>
          <p:cNvSpPr/>
          <p:nvPr/>
        </p:nvSpPr>
        <p:spPr>
          <a:xfrm rot="10800000" flipH="1" flipV="1">
            <a:off x="-4949527" y="5885653"/>
            <a:ext cx="11778952" cy="5714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56B67EF-B8B5-0642-BB5A-6046F42062BA}"/>
              </a:ext>
            </a:extLst>
          </p:cNvPr>
          <p:cNvSpPr/>
          <p:nvPr/>
        </p:nvSpPr>
        <p:spPr>
          <a:xfrm rot="10800000" flipH="1" flipV="1">
            <a:off x="-4949527" y="904302"/>
            <a:ext cx="11778952" cy="5714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306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table looking at a tablet&#10;&#10;Description automatically generated with low confidence">
            <a:extLst>
              <a:ext uri="{FF2B5EF4-FFF2-40B4-BE49-F238E27FC236}">
                <a16:creationId xmlns:a16="http://schemas.microsoft.com/office/drawing/2014/main" id="{8633248A-36D1-4C4D-BC80-DFB17C44E4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
          <a:stretch/>
        </p:blipFill>
        <p:spPr>
          <a:xfrm>
            <a:off x="10309411" y="-1027784"/>
            <a:ext cx="4540307" cy="8351948"/>
          </a:xfrm>
          <a:prstGeom prst="rect">
            <a:avLst/>
          </a:prstGeom>
        </p:spPr>
      </p:pic>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7</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A1A4706-3FFC-8744-B5DA-DD1C55CCE89B}"/>
              </a:ext>
            </a:extLst>
          </p:cNvPr>
          <p:cNvSpPr txBox="1">
            <a:spLocks/>
          </p:cNvSpPr>
          <p:nvPr/>
        </p:nvSpPr>
        <p:spPr>
          <a:xfrm>
            <a:off x="413048" y="0"/>
            <a:ext cx="7841638"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i="1" spc="300" dirty="0">
                <a:latin typeface="Times New Roman" panose="02020603050405020304" pitchFamily="18" charset="0"/>
                <a:cs typeface="Times New Roman" panose="02020603050405020304" pitchFamily="18" charset="0"/>
              </a:rPr>
              <a:t>YOU ARE NOT REQUIRED TO TEST</a:t>
            </a:r>
          </a:p>
        </p:txBody>
      </p:sp>
      <p:sp>
        <p:nvSpPr>
          <p:cNvPr id="11" name="TextBox 10">
            <a:extLst>
              <a:ext uri="{FF2B5EF4-FFF2-40B4-BE49-F238E27FC236}">
                <a16:creationId xmlns:a16="http://schemas.microsoft.com/office/drawing/2014/main" id="{6FE9526C-3626-4741-8268-96FF8040EB7B}"/>
              </a:ext>
            </a:extLst>
          </p:cNvPr>
          <p:cNvSpPr txBox="1"/>
          <p:nvPr/>
        </p:nvSpPr>
        <p:spPr>
          <a:xfrm>
            <a:off x="1059459" y="1605424"/>
            <a:ext cx="8640353" cy="3647152"/>
          </a:xfrm>
          <a:prstGeom prst="rect">
            <a:avLst/>
          </a:prstGeom>
          <a:noFill/>
        </p:spPr>
        <p:txBody>
          <a:bodyPr wrap="square" rtlCol="0">
            <a:spAutoFit/>
          </a:bodyPr>
          <a:lstStyle/>
          <a:p>
            <a:r>
              <a:rPr lang="en-US" sz="3300" i="1" dirty="0">
                <a:latin typeface="Times New Roman" panose="02020603050405020304" pitchFamily="18" charset="0"/>
                <a:cs typeface="Times New Roman" panose="02020603050405020304" pitchFamily="18" charset="0"/>
              </a:rPr>
              <a:t>You don’t need a positive test to take action as long as you have “reasonable suspicion.” </a:t>
            </a:r>
          </a:p>
          <a:p>
            <a:endParaRPr lang="en-US" sz="3300" dirty="0">
              <a:latin typeface="Times New Roman" panose="02020603050405020304" pitchFamily="18" charset="0"/>
              <a:cs typeface="Times New Roman" panose="02020603050405020304" pitchFamily="18" charset="0"/>
            </a:endParaRPr>
          </a:p>
          <a:p>
            <a:r>
              <a:rPr lang="en-US" sz="3300" b="1" dirty="0">
                <a:latin typeface="Times New Roman" panose="02020603050405020304" pitchFamily="18" charset="0"/>
                <a:cs typeface="Times New Roman" panose="02020603050405020304" pitchFamily="18" charset="0"/>
              </a:rPr>
              <a:t>Reasonable suspicion</a:t>
            </a:r>
            <a:r>
              <a:rPr lang="en-US" sz="3300" dirty="0">
                <a:latin typeface="Times New Roman" panose="02020603050405020304" pitchFamily="18" charset="0"/>
                <a:cs typeface="Times New Roman" panose="02020603050405020304" pitchFamily="18" charset="0"/>
              </a:rPr>
              <a:t> means the employer has a legitimate reason, based on logic, facts or observation, to believe an employee has been drinking alcohol or taking drugs.</a:t>
            </a:r>
          </a:p>
        </p:txBody>
      </p:sp>
      <p:sp>
        <p:nvSpPr>
          <p:cNvPr id="9" name="Rectangle 8">
            <a:extLst>
              <a:ext uri="{FF2B5EF4-FFF2-40B4-BE49-F238E27FC236}">
                <a16:creationId xmlns:a16="http://schemas.microsoft.com/office/drawing/2014/main" id="{9A6C8E0F-8112-0D4F-8115-ECC56C42F624}"/>
              </a:ext>
            </a:extLst>
          </p:cNvPr>
          <p:cNvSpPr/>
          <p:nvPr/>
        </p:nvSpPr>
        <p:spPr>
          <a:xfrm rot="10800000" flipH="1" flipV="1">
            <a:off x="-839581" y="1019636"/>
            <a:ext cx="1625394" cy="423293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4FDECA-182C-5F42-A2C5-D202EB3190A6}"/>
              </a:ext>
            </a:extLst>
          </p:cNvPr>
          <p:cNvSpPr/>
          <p:nvPr/>
        </p:nvSpPr>
        <p:spPr>
          <a:xfrm rot="10800000" flipH="1" flipV="1">
            <a:off x="-57152" y="757238"/>
            <a:ext cx="11778952" cy="5714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816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table looking at a tablet&#10;&#10;Description automatically generated with low confidence">
            <a:extLst>
              <a:ext uri="{FF2B5EF4-FFF2-40B4-BE49-F238E27FC236}">
                <a16:creationId xmlns:a16="http://schemas.microsoft.com/office/drawing/2014/main" id="{8090CC94-4D48-2341-B5E5-E9F03C37BD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49632" y="1338642"/>
            <a:ext cx="5896172" cy="4422452"/>
          </a:xfrm>
          <a:prstGeom prst="rect">
            <a:avLst/>
          </a:prstGeom>
        </p:spPr>
      </p:pic>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26543" y="6187577"/>
            <a:ext cx="602741" cy="365125"/>
          </a:xfrm>
        </p:spPr>
        <p:txBody>
          <a:bodyPr>
            <a:normAutofit/>
          </a:bodyPr>
          <a:lstStyle/>
          <a:p>
            <a:pPr>
              <a:spcAft>
                <a:spcPts val="600"/>
              </a:spcAft>
            </a:pPr>
            <a:fld id="{7448383F-A80B-42EE-AF2A-9BC947A43F02}" type="slidenum">
              <a:rPr lang="en-US" smtClean="0">
                <a:solidFill>
                  <a:schemeClr val="bg1">
                    <a:lumMod val="85000"/>
                  </a:schemeClr>
                </a:solidFill>
                <a:latin typeface="Times New Roman" panose="02020603050405020304" pitchFamily="18" charset="0"/>
                <a:cs typeface="Times New Roman" panose="02020603050405020304" pitchFamily="18" charset="0"/>
              </a:rPr>
              <a:pPr>
                <a:spcAft>
                  <a:spcPts val="600"/>
                </a:spcAft>
              </a:pPr>
              <a:t>8</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FE9526C-3626-4741-8268-96FF8040EB7B}"/>
              </a:ext>
            </a:extLst>
          </p:cNvPr>
          <p:cNvSpPr txBox="1"/>
          <p:nvPr/>
        </p:nvSpPr>
        <p:spPr>
          <a:xfrm>
            <a:off x="584448" y="1293489"/>
            <a:ext cx="6141000" cy="630942"/>
          </a:xfrm>
          <a:prstGeom prst="rect">
            <a:avLst/>
          </a:prstGeom>
          <a:noFill/>
        </p:spPr>
        <p:txBody>
          <a:bodyPr wrap="square" rtlCol="0">
            <a:spAutoFit/>
          </a:bodyPr>
          <a:lstStyle/>
          <a:p>
            <a:r>
              <a:rPr lang="en-US" sz="3500" b="1" dirty="0">
                <a:latin typeface="Times New Roman" panose="02020603050405020304" pitchFamily="18" charset="0"/>
                <a:cs typeface="Times New Roman" panose="02020603050405020304" pitchFamily="18" charset="0"/>
              </a:rPr>
              <a:t>Here are a few examples:</a:t>
            </a:r>
            <a:endParaRPr lang="en-US" sz="2600" dirty="0">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04017BDC-3291-0248-8325-8900C6982A8A}"/>
              </a:ext>
            </a:extLst>
          </p:cNvPr>
          <p:cNvSpPr txBox="1">
            <a:spLocks/>
          </p:cNvSpPr>
          <p:nvPr/>
        </p:nvSpPr>
        <p:spPr>
          <a:xfrm>
            <a:off x="413048" y="0"/>
            <a:ext cx="7841638"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i="1" spc="300" dirty="0">
                <a:latin typeface="Times New Roman" panose="02020603050405020304" pitchFamily="18" charset="0"/>
                <a:cs typeface="Times New Roman" panose="02020603050405020304" pitchFamily="18" charset="0"/>
              </a:rPr>
              <a:t>YOU ARE NOT REQUIRED TO TEST</a:t>
            </a:r>
          </a:p>
        </p:txBody>
      </p:sp>
      <p:sp>
        <p:nvSpPr>
          <p:cNvPr id="14" name="Slide Number Placeholder 5">
            <a:extLst>
              <a:ext uri="{FF2B5EF4-FFF2-40B4-BE49-F238E27FC236}">
                <a16:creationId xmlns:a16="http://schemas.microsoft.com/office/drawing/2014/main" id="{58950E05-6372-A34E-BBB8-3382FCDB1F9B}"/>
              </a:ext>
            </a:extLst>
          </p:cNvPr>
          <p:cNvSpPr txBox="1">
            <a:spLocks/>
          </p:cNvSpPr>
          <p:nvPr/>
        </p:nvSpPr>
        <p:spPr>
          <a:xfrm>
            <a:off x="11389298" y="628619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8</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F562F6F-95AA-D644-AA3B-A09A25BF4853}"/>
              </a:ext>
            </a:extLst>
          </p:cNvPr>
          <p:cNvSpPr txBox="1"/>
          <p:nvPr/>
        </p:nvSpPr>
        <p:spPr>
          <a:xfrm>
            <a:off x="1069145" y="2181335"/>
            <a:ext cx="4673225" cy="3293209"/>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Direct observation of drug use</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 report from a reliable source that an employee is using drugs or alcohol</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Evidence an employee has used, possessed, sold, solicited or transferred drugs while on the clock</a:t>
            </a:r>
          </a:p>
        </p:txBody>
      </p:sp>
      <p:sp>
        <p:nvSpPr>
          <p:cNvPr id="16" name="Rectangle 15">
            <a:extLst>
              <a:ext uri="{FF2B5EF4-FFF2-40B4-BE49-F238E27FC236}">
                <a16:creationId xmlns:a16="http://schemas.microsoft.com/office/drawing/2014/main" id="{C35B01E1-AB2F-8943-9D4D-96EDECD6A1A0}"/>
              </a:ext>
            </a:extLst>
          </p:cNvPr>
          <p:cNvSpPr/>
          <p:nvPr/>
        </p:nvSpPr>
        <p:spPr>
          <a:xfrm rot="10800000" flipH="1" flipV="1">
            <a:off x="-42864" y="757238"/>
            <a:ext cx="11778952" cy="5714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30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leaf on a white surface&#10;&#10;Description automatically generated">
            <a:extLst>
              <a:ext uri="{FF2B5EF4-FFF2-40B4-BE49-F238E27FC236}">
                <a16:creationId xmlns:a16="http://schemas.microsoft.com/office/drawing/2014/main" id="{FC4D2796-9CDA-6140-89F1-049A37639E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808" y="800154"/>
            <a:ext cx="3851753" cy="5325687"/>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50000"/>
                  </a:schemeClr>
                </a:solidFill>
                <a:latin typeface="Times New Roman" panose="02020603050405020304" pitchFamily="18" charset="0"/>
                <a:cs typeface="Times New Roman" panose="02020603050405020304" pitchFamily="18" charset="0"/>
              </a:rPr>
              <a:pPr>
                <a:spcAft>
                  <a:spcPts val="600"/>
                </a:spcAft>
              </a:pPr>
              <a:t>9</a:t>
            </a:fld>
            <a:endParaRPr lang="en-US"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5474491" y="453109"/>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latin typeface="Times New Roman" panose="02020603050405020304" pitchFamily="18" charset="0"/>
                <a:cs typeface="Times New Roman" panose="02020603050405020304" pitchFamily="18" charset="0"/>
              </a:rPr>
              <a:t>Effects of Marijuana Use</a:t>
            </a:r>
            <a:endParaRPr lang="en-US" sz="42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5616513" y="1493183"/>
            <a:ext cx="5781746" cy="47012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700" b="0" i="0" u="sng" strike="noStrike" dirty="0">
                <a:solidFill>
                  <a:srgbClr val="222222"/>
                </a:solidFill>
                <a:effectLst/>
                <a:latin typeface="Times New Roman" panose="02020603050405020304" pitchFamily="18" charset="0"/>
              </a:rPr>
              <a:t>Smoking</a:t>
            </a:r>
            <a:endParaRPr lang="en-US" sz="2700" dirty="0">
              <a:solidFill>
                <a:srgbClr val="222222"/>
              </a:solidFill>
              <a:latin typeface="Times New Roman" panose="02020603050405020304" pitchFamily="18" charset="0"/>
            </a:endParaRPr>
          </a:p>
          <a:p>
            <a:pPr algn="l"/>
            <a:endParaRPr lang="en-US" sz="27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700" b="0" i="0" u="none" strike="noStrike" dirty="0">
                <a:solidFill>
                  <a:srgbClr val="222222"/>
                </a:solidFill>
                <a:effectLst/>
                <a:latin typeface="Times New Roman" panose="02020603050405020304" pitchFamily="18" charset="0"/>
              </a:rPr>
              <a:t>Immediate absorption through lungs</a:t>
            </a:r>
            <a:endParaRPr lang="en-US" sz="27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700" b="0" i="0" u="none" strike="noStrike" dirty="0">
                <a:solidFill>
                  <a:srgbClr val="222222"/>
                </a:solidFill>
                <a:effectLst/>
                <a:latin typeface="Times New Roman" panose="02020603050405020304" pitchFamily="18" charset="0"/>
              </a:rPr>
              <a:t>Peaks in blood within minutes; causes “high” that can last 2-3+ hours</a:t>
            </a:r>
            <a:endParaRPr lang="en-US" sz="27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700" b="0" i="0" u="none" strike="noStrike" dirty="0">
                <a:solidFill>
                  <a:srgbClr val="222222"/>
                </a:solidFill>
                <a:effectLst/>
                <a:latin typeface="Times New Roman" panose="02020603050405020304" pitchFamily="18" charset="0"/>
              </a:rPr>
              <a:t>Most behavioral and physiological effects return to baseline levels within 4-6 hours after drug use</a:t>
            </a:r>
            <a:endParaRPr lang="en-US" sz="2700" b="0" i="0" u="none" strike="noStrike" dirty="0">
              <a:solidFill>
                <a:srgbClr val="222222"/>
              </a:solidFill>
              <a:effectLst/>
              <a:latin typeface="Arial" panose="020B0604020202020204" pitchFamily="34" charset="0"/>
            </a:endParaRPr>
          </a:p>
          <a:p>
            <a:pPr marL="457200" indent="-457200" algn="l">
              <a:spcBef>
                <a:spcPts val="0"/>
              </a:spcBef>
              <a:buFont typeface="Arial" panose="020B0604020202020204" pitchFamily="34" charset="0"/>
              <a:buChar char="•"/>
            </a:pPr>
            <a:r>
              <a:rPr lang="en-US" sz="2700" b="0" i="0" u="none" strike="noStrike" dirty="0">
                <a:solidFill>
                  <a:srgbClr val="222222"/>
                </a:solidFill>
                <a:effectLst/>
                <a:latin typeface="Times New Roman" panose="02020603050405020304" pitchFamily="18" charset="0"/>
              </a:rPr>
              <a:t>Residual effects seen in behaviors up to 24-48+ hours after use </a:t>
            </a:r>
          </a:p>
        </p:txBody>
      </p:sp>
      <p:sp>
        <p:nvSpPr>
          <p:cNvPr id="10" name="Rectangle 9">
            <a:extLst>
              <a:ext uri="{FF2B5EF4-FFF2-40B4-BE49-F238E27FC236}">
                <a16:creationId xmlns:a16="http://schemas.microsoft.com/office/drawing/2014/main" id="{82BD401E-40AB-0140-95CD-385AB718E5B9}"/>
              </a:ext>
            </a:extLst>
          </p:cNvPr>
          <p:cNvSpPr/>
          <p:nvPr/>
        </p:nvSpPr>
        <p:spPr>
          <a:xfrm rot="10800000" flipH="1" flipV="1">
            <a:off x="-346973" y="609589"/>
            <a:ext cx="9829640" cy="4571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B5E0685-8900-5D4B-B7DF-A1E2A1568B02}"/>
              </a:ext>
            </a:extLst>
          </p:cNvPr>
          <p:cNvSpPr/>
          <p:nvPr/>
        </p:nvSpPr>
        <p:spPr>
          <a:xfrm rot="10800000" flipH="1">
            <a:off x="0" y="-141685"/>
            <a:ext cx="4453466" cy="6085283"/>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a:extLst>
              <a:ext uri="{FF2B5EF4-FFF2-40B4-BE49-F238E27FC236}">
                <a16:creationId xmlns:a16="http://schemas.microsoft.com/office/drawing/2014/main" id="{28E64428-BE28-C441-B018-DE5D62802D9C}"/>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2515355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22988</TotalTime>
  <Words>2209</Words>
  <Application>Microsoft Office PowerPoint</Application>
  <PresentationFormat>Widescreen</PresentationFormat>
  <Paragraphs>289</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Courier New</vt:lpstr>
      <vt:lpstr>Times New Roman</vt:lpstr>
      <vt:lpstr>Office Theme</vt:lpstr>
      <vt:lpstr>Reasonable Suspicion  Workplace Manager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Effects of Marijuana Use </vt:lpstr>
      <vt:lpstr>PowerPoint Presentation</vt:lpstr>
      <vt:lpstr>PowerPoint Presentation</vt:lpstr>
      <vt:lpstr>Signs to  Look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Darkow</dc:creator>
  <cp:lastModifiedBy>Nick Beckman</cp:lastModifiedBy>
  <cp:revision>562</cp:revision>
  <cp:lastPrinted>2016-09-29T17:39:33Z</cp:lastPrinted>
  <dcterms:created xsi:type="dcterms:W3CDTF">2015-09-01T15:35:40Z</dcterms:created>
  <dcterms:modified xsi:type="dcterms:W3CDTF">2024-03-19T13:05:58Z</dcterms:modified>
</cp:coreProperties>
</file>