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1" r:id="rId1"/>
  </p:sldMasterIdLst>
  <p:notesMasterIdLst>
    <p:notesMasterId r:id="rId17"/>
  </p:notesMasterIdLst>
  <p:sldIdLst>
    <p:sldId id="291" r:id="rId2"/>
    <p:sldId id="315" r:id="rId3"/>
    <p:sldId id="335" r:id="rId4"/>
    <p:sldId id="317" r:id="rId5"/>
    <p:sldId id="261" r:id="rId6"/>
    <p:sldId id="451" r:id="rId7"/>
    <p:sldId id="452" r:id="rId8"/>
    <p:sldId id="298" r:id="rId9"/>
    <p:sldId id="331" r:id="rId10"/>
    <p:sldId id="322" r:id="rId11"/>
    <p:sldId id="305" r:id="rId12"/>
    <p:sldId id="332" r:id="rId13"/>
    <p:sldId id="333" r:id="rId14"/>
    <p:sldId id="314" r:id="rId15"/>
    <p:sldId id="450" r:id="rId1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80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491" autoAdjust="0"/>
    <p:restoredTop sz="94660"/>
  </p:normalViewPr>
  <p:slideViewPr>
    <p:cSldViewPr snapToGrid="0">
      <p:cViewPr varScale="1">
        <p:scale>
          <a:sx n="112" d="100"/>
          <a:sy n="112" d="100"/>
        </p:scale>
        <p:origin x="162" y="7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2830" tIns="46415" rIns="92830" bIns="46415"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5"/>
          </a:xfrm>
          <a:prstGeom prst="rect">
            <a:avLst/>
          </a:prstGeom>
        </p:spPr>
        <p:txBody>
          <a:bodyPr vert="horz" lIns="92830" tIns="46415" rIns="92830" bIns="46415" rtlCol="0"/>
          <a:lstStyle>
            <a:lvl1pPr algn="r">
              <a:defRPr sz="1200"/>
            </a:lvl1pPr>
          </a:lstStyle>
          <a:p>
            <a:fld id="{960652EA-95AD-4D33-B0EF-3ABD772A6E49}" type="datetimeFigureOut">
              <a:rPr lang="en-US" smtClean="0"/>
              <a:t>4/17/2024</a:t>
            </a:fld>
            <a:endParaRPr lang="en-US" dirty="0"/>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2830" tIns="46415" rIns="92830" bIns="46415" rtlCol="0" anchor="ctr"/>
          <a:lstStyle/>
          <a:p>
            <a:endParaRPr lang="en-US"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2830" tIns="46415" rIns="92830" bIns="464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4"/>
          </a:xfrm>
          <a:prstGeom prst="rect">
            <a:avLst/>
          </a:prstGeom>
        </p:spPr>
        <p:txBody>
          <a:bodyPr vert="horz" lIns="92830" tIns="46415" rIns="92830" bIns="464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8"/>
            <a:ext cx="3037840" cy="466434"/>
          </a:xfrm>
          <a:prstGeom prst="rect">
            <a:avLst/>
          </a:prstGeom>
        </p:spPr>
        <p:txBody>
          <a:bodyPr vert="horz" lIns="92830" tIns="46415" rIns="92830" bIns="46415" rtlCol="0" anchor="b"/>
          <a:lstStyle>
            <a:lvl1pPr algn="r">
              <a:defRPr sz="1200"/>
            </a:lvl1pPr>
          </a:lstStyle>
          <a:p>
            <a:fld id="{79A19491-0C46-4AB5-B2B9-C05D2AE48AD5}" type="slidenum">
              <a:rPr lang="en-US" smtClean="0"/>
              <a:t>‹#›</a:t>
            </a:fld>
            <a:endParaRPr lang="en-US" dirty="0"/>
          </a:p>
        </p:txBody>
      </p:sp>
    </p:spTree>
    <p:extLst>
      <p:ext uri="{BB962C8B-B14F-4D97-AF65-F5344CB8AC3E}">
        <p14:creationId xmlns:p14="http://schemas.microsoft.com/office/powerpoint/2010/main" val="724170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A19491-0C46-4AB5-B2B9-C05D2AE48AD5}" type="slidenum">
              <a:rPr lang="en-US" smtClean="0"/>
              <a:t>1</a:t>
            </a:fld>
            <a:endParaRPr lang="en-US" dirty="0"/>
          </a:p>
        </p:txBody>
      </p:sp>
    </p:spTree>
    <p:extLst>
      <p:ext uri="{BB962C8B-B14F-4D97-AF65-F5344CB8AC3E}">
        <p14:creationId xmlns:p14="http://schemas.microsoft.com/office/powerpoint/2010/main" val="2644051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CBCFE-B4D2-EBD2-49BE-E1C65096BA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0263F85-97E6-782B-311A-7A8BEEFDA6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F955D32-E7F1-A338-A4E9-949CBB65F58C}"/>
              </a:ext>
            </a:extLst>
          </p:cNvPr>
          <p:cNvSpPr>
            <a:spLocks noGrp="1"/>
          </p:cNvSpPr>
          <p:nvPr>
            <p:ph type="dt" sz="half" idx="10"/>
          </p:nvPr>
        </p:nvSpPr>
        <p:spPr/>
        <p:txBody>
          <a:bodyPr/>
          <a:lstStyle/>
          <a:p>
            <a:fld id="{8E896166-481A-492F-9CDC-CA342DE46B63}" type="datetime1">
              <a:rPr lang="en-US" smtClean="0"/>
              <a:t>4/17/2024</a:t>
            </a:fld>
            <a:endParaRPr lang="en-US" dirty="0"/>
          </a:p>
        </p:txBody>
      </p:sp>
      <p:sp>
        <p:nvSpPr>
          <p:cNvPr id="5" name="Footer Placeholder 4">
            <a:extLst>
              <a:ext uri="{FF2B5EF4-FFF2-40B4-BE49-F238E27FC236}">
                <a16:creationId xmlns:a16="http://schemas.microsoft.com/office/drawing/2014/main" id="{4D873738-15CB-E19F-8D84-7EE4B80648D8}"/>
              </a:ext>
            </a:extLst>
          </p:cNvPr>
          <p:cNvSpPr>
            <a:spLocks noGrp="1"/>
          </p:cNvSpPr>
          <p:nvPr>
            <p:ph type="ftr" sz="quarter" idx="11"/>
          </p:nvPr>
        </p:nvSpPr>
        <p:spPr/>
        <p:txBody>
          <a:bodyPr/>
          <a:lstStyle/>
          <a:p>
            <a:r>
              <a:rPr lang="en-US"/>
              <a:t>© 2018 Roe Law Group, PLLC</a:t>
            </a:r>
            <a:endParaRPr lang="en-US" dirty="0"/>
          </a:p>
        </p:txBody>
      </p:sp>
      <p:sp>
        <p:nvSpPr>
          <p:cNvPr id="6" name="Slide Number Placeholder 5">
            <a:extLst>
              <a:ext uri="{FF2B5EF4-FFF2-40B4-BE49-F238E27FC236}">
                <a16:creationId xmlns:a16="http://schemas.microsoft.com/office/drawing/2014/main" id="{BAF29ED6-467D-F2E0-2259-E43E7FF292D7}"/>
              </a:ext>
            </a:extLst>
          </p:cNvPr>
          <p:cNvSpPr>
            <a:spLocks noGrp="1"/>
          </p:cNvSpPr>
          <p:nvPr>
            <p:ph type="sldNum" sz="quarter" idx="12"/>
          </p:nvPr>
        </p:nvSpPr>
        <p:spPr/>
        <p:txBody>
          <a:bodyPr/>
          <a:lstStyle/>
          <a:p>
            <a:fld id="{7448383F-A80B-42EE-AF2A-9BC947A43F02}" type="slidenum">
              <a:rPr lang="en-US" smtClean="0"/>
              <a:t>‹#›</a:t>
            </a:fld>
            <a:endParaRPr lang="en-US" dirty="0"/>
          </a:p>
        </p:txBody>
      </p:sp>
    </p:spTree>
    <p:extLst>
      <p:ext uri="{BB962C8B-B14F-4D97-AF65-F5344CB8AC3E}">
        <p14:creationId xmlns:p14="http://schemas.microsoft.com/office/powerpoint/2010/main" val="1202925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ECC22-8034-5994-DC29-26523426999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612C00F-B1C6-C8F4-459A-46AA7CBAB1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EAE2F9-E59C-EE1C-7CDE-55AB85387FAD}"/>
              </a:ext>
            </a:extLst>
          </p:cNvPr>
          <p:cNvSpPr>
            <a:spLocks noGrp="1"/>
          </p:cNvSpPr>
          <p:nvPr>
            <p:ph type="dt" sz="half" idx="10"/>
          </p:nvPr>
        </p:nvSpPr>
        <p:spPr/>
        <p:txBody>
          <a:bodyPr/>
          <a:lstStyle/>
          <a:p>
            <a:fld id="{432B5AFF-5BA0-4657-BA0A-DDA74D35621F}" type="datetime1">
              <a:rPr lang="en-US" smtClean="0"/>
              <a:t>4/17/2024</a:t>
            </a:fld>
            <a:endParaRPr lang="en-US" dirty="0"/>
          </a:p>
        </p:txBody>
      </p:sp>
      <p:sp>
        <p:nvSpPr>
          <p:cNvPr id="5" name="Footer Placeholder 4">
            <a:extLst>
              <a:ext uri="{FF2B5EF4-FFF2-40B4-BE49-F238E27FC236}">
                <a16:creationId xmlns:a16="http://schemas.microsoft.com/office/drawing/2014/main" id="{01B8822C-D3F0-C630-55F6-239754B05D47}"/>
              </a:ext>
            </a:extLst>
          </p:cNvPr>
          <p:cNvSpPr>
            <a:spLocks noGrp="1"/>
          </p:cNvSpPr>
          <p:nvPr>
            <p:ph type="ftr" sz="quarter" idx="11"/>
          </p:nvPr>
        </p:nvSpPr>
        <p:spPr/>
        <p:txBody>
          <a:bodyPr/>
          <a:lstStyle/>
          <a:p>
            <a:r>
              <a:rPr lang="en-US"/>
              <a:t>© 2018 Roe Law Group, PLLC</a:t>
            </a:r>
            <a:endParaRPr lang="en-US" dirty="0"/>
          </a:p>
        </p:txBody>
      </p:sp>
      <p:sp>
        <p:nvSpPr>
          <p:cNvPr id="6" name="Slide Number Placeholder 5">
            <a:extLst>
              <a:ext uri="{FF2B5EF4-FFF2-40B4-BE49-F238E27FC236}">
                <a16:creationId xmlns:a16="http://schemas.microsoft.com/office/drawing/2014/main" id="{0B3E8FA5-0BE1-D7FB-7624-C29AE1EB8D83}"/>
              </a:ext>
            </a:extLst>
          </p:cNvPr>
          <p:cNvSpPr>
            <a:spLocks noGrp="1"/>
          </p:cNvSpPr>
          <p:nvPr>
            <p:ph type="sldNum" sz="quarter" idx="12"/>
          </p:nvPr>
        </p:nvSpPr>
        <p:spPr/>
        <p:txBody>
          <a:bodyPr/>
          <a:lstStyle/>
          <a:p>
            <a:fld id="{7448383F-A80B-42EE-AF2A-9BC947A43F02}" type="slidenum">
              <a:rPr lang="en-US" smtClean="0"/>
              <a:t>‹#›</a:t>
            </a:fld>
            <a:endParaRPr lang="en-US" dirty="0"/>
          </a:p>
        </p:txBody>
      </p:sp>
    </p:spTree>
    <p:extLst>
      <p:ext uri="{BB962C8B-B14F-4D97-AF65-F5344CB8AC3E}">
        <p14:creationId xmlns:p14="http://schemas.microsoft.com/office/powerpoint/2010/main" val="3099673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D525F8-A0BB-B79E-24AF-8DB280DD9C4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DAF8F31-9558-527B-EE2D-CF1AC6689C4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A64986-EB9E-8FC8-0E85-6FCE2E07ED4C}"/>
              </a:ext>
            </a:extLst>
          </p:cNvPr>
          <p:cNvSpPr>
            <a:spLocks noGrp="1"/>
          </p:cNvSpPr>
          <p:nvPr>
            <p:ph type="dt" sz="half" idx="10"/>
          </p:nvPr>
        </p:nvSpPr>
        <p:spPr/>
        <p:txBody>
          <a:bodyPr/>
          <a:lstStyle/>
          <a:p>
            <a:fld id="{D81E953E-F096-47BB-BAEB-D9DE6FC7B5F7}" type="datetime1">
              <a:rPr lang="en-US" smtClean="0"/>
              <a:t>4/17/2024</a:t>
            </a:fld>
            <a:endParaRPr lang="en-US" dirty="0"/>
          </a:p>
        </p:txBody>
      </p:sp>
      <p:sp>
        <p:nvSpPr>
          <p:cNvPr id="5" name="Footer Placeholder 4">
            <a:extLst>
              <a:ext uri="{FF2B5EF4-FFF2-40B4-BE49-F238E27FC236}">
                <a16:creationId xmlns:a16="http://schemas.microsoft.com/office/drawing/2014/main" id="{19529B8D-60FC-451E-867F-11FCFDF85E21}"/>
              </a:ext>
            </a:extLst>
          </p:cNvPr>
          <p:cNvSpPr>
            <a:spLocks noGrp="1"/>
          </p:cNvSpPr>
          <p:nvPr>
            <p:ph type="ftr" sz="quarter" idx="11"/>
          </p:nvPr>
        </p:nvSpPr>
        <p:spPr/>
        <p:txBody>
          <a:bodyPr/>
          <a:lstStyle/>
          <a:p>
            <a:r>
              <a:rPr lang="en-US"/>
              <a:t>© 2018 Roe Law Group, PLLC</a:t>
            </a:r>
            <a:endParaRPr lang="en-US" dirty="0"/>
          </a:p>
        </p:txBody>
      </p:sp>
      <p:sp>
        <p:nvSpPr>
          <p:cNvPr id="6" name="Slide Number Placeholder 5">
            <a:extLst>
              <a:ext uri="{FF2B5EF4-FFF2-40B4-BE49-F238E27FC236}">
                <a16:creationId xmlns:a16="http://schemas.microsoft.com/office/drawing/2014/main" id="{5DA248E3-43E3-8165-E712-E35EF4BF416B}"/>
              </a:ext>
            </a:extLst>
          </p:cNvPr>
          <p:cNvSpPr>
            <a:spLocks noGrp="1"/>
          </p:cNvSpPr>
          <p:nvPr>
            <p:ph type="sldNum" sz="quarter" idx="12"/>
          </p:nvPr>
        </p:nvSpPr>
        <p:spPr/>
        <p:txBody>
          <a:bodyPr/>
          <a:lstStyle/>
          <a:p>
            <a:fld id="{7448383F-A80B-42EE-AF2A-9BC947A43F02}" type="slidenum">
              <a:rPr lang="en-US" smtClean="0"/>
              <a:t>‹#›</a:t>
            </a:fld>
            <a:endParaRPr lang="en-US" dirty="0"/>
          </a:p>
        </p:txBody>
      </p:sp>
    </p:spTree>
    <p:extLst>
      <p:ext uri="{BB962C8B-B14F-4D97-AF65-F5344CB8AC3E}">
        <p14:creationId xmlns:p14="http://schemas.microsoft.com/office/powerpoint/2010/main" val="2299072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B5B46-D1D1-0660-CEB2-E9912843FC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EAB368-6195-5CCA-086F-90FEFF7BBE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BC1A23-9206-BBCA-B0DD-EE31AF9CDB37}"/>
              </a:ext>
            </a:extLst>
          </p:cNvPr>
          <p:cNvSpPr>
            <a:spLocks noGrp="1"/>
          </p:cNvSpPr>
          <p:nvPr>
            <p:ph type="dt" sz="half" idx="10"/>
          </p:nvPr>
        </p:nvSpPr>
        <p:spPr/>
        <p:txBody>
          <a:bodyPr/>
          <a:lstStyle/>
          <a:p>
            <a:fld id="{96AAEB58-77F6-40A5-9AA0-48FA4E97A0D2}" type="datetime1">
              <a:rPr lang="en-US" smtClean="0"/>
              <a:t>4/17/2024</a:t>
            </a:fld>
            <a:endParaRPr lang="en-US" dirty="0"/>
          </a:p>
        </p:txBody>
      </p:sp>
      <p:sp>
        <p:nvSpPr>
          <p:cNvPr id="5" name="Footer Placeholder 4">
            <a:extLst>
              <a:ext uri="{FF2B5EF4-FFF2-40B4-BE49-F238E27FC236}">
                <a16:creationId xmlns:a16="http://schemas.microsoft.com/office/drawing/2014/main" id="{C92C8669-6BE1-F0AA-86CE-04946525A77F}"/>
              </a:ext>
            </a:extLst>
          </p:cNvPr>
          <p:cNvSpPr>
            <a:spLocks noGrp="1"/>
          </p:cNvSpPr>
          <p:nvPr>
            <p:ph type="ftr" sz="quarter" idx="11"/>
          </p:nvPr>
        </p:nvSpPr>
        <p:spPr/>
        <p:txBody>
          <a:bodyPr/>
          <a:lstStyle/>
          <a:p>
            <a:r>
              <a:rPr lang="en-US"/>
              <a:t>© 2018 Roe Law Group, PLLC</a:t>
            </a:r>
            <a:endParaRPr lang="en-US" dirty="0"/>
          </a:p>
        </p:txBody>
      </p:sp>
      <p:sp>
        <p:nvSpPr>
          <p:cNvPr id="6" name="Slide Number Placeholder 5">
            <a:extLst>
              <a:ext uri="{FF2B5EF4-FFF2-40B4-BE49-F238E27FC236}">
                <a16:creationId xmlns:a16="http://schemas.microsoft.com/office/drawing/2014/main" id="{2F861E2A-1353-36BA-4737-70155CE09FDE}"/>
              </a:ext>
            </a:extLst>
          </p:cNvPr>
          <p:cNvSpPr>
            <a:spLocks noGrp="1"/>
          </p:cNvSpPr>
          <p:nvPr>
            <p:ph type="sldNum" sz="quarter" idx="12"/>
          </p:nvPr>
        </p:nvSpPr>
        <p:spPr/>
        <p:txBody>
          <a:bodyPr/>
          <a:lstStyle/>
          <a:p>
            <a:fld id="{7448383F-A80B-42EE-AF2A-9BC947A43F02}" type="slidenum">
              <a:rPr lang="en-US" smtClean="0"/>
              <a:t>‹#›</a:t>
            </a:fld>
            <a:endParaRPr lang="en-US" dirty="0"/>
          </a:p>
        </p:txBody>
      </p:sp>
    </p:spTree>
    <p:extLst>
      <p:ext uri="{BB962C8B-B14F-4D97-AF65-F5344CB8AC3E}">
        <p14:creationId xmlns:p14="http://schemas.microsoft.com/office/powerpoint/2010/main" val="838844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32998-BFB1-E193-74ED-143CA446EC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4937AC5-442A-E5C8-D3F7-F4DF4D44EA4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68DFE1-F802-CA48-7C7E-3A8B8730EBC6}"/>
              </a:ext>
            </a:extLst>
          </p:cNvPr>
          <p:cNvSpPr>
            <a:spLocks noGrp="1"/>
          </p:cNvSpPr>
          <p:nvPr>
            <p:ph type="dt" sz="half" idx="10"/>
          </p:nvPr>
        </p:nvSpPr>
        <p:spPr/>
        <p:txBody>
          <a:bodyPr/>
          <a:lstStyle/>
          <a:p>
            <a:fld id="{C68B2E71-AECD-4FAC-B7C7-89AE6C90C970}" type="datetime1">
              <a:rPr lang="en-US" smtClean="0"/>
              <a:t>4/17/2024</a:t>
            </a:fld>
            <a:endParaRPr lang="en-US" dirty="0"/>
          </a:p>
        </p:txBody>
      </p:sp>
      <p:sp>
        <p:nvSpPr>
          <p:cNvPr id="5" name="Footer Placeholder 4">
            <a:extLst>
              <a:ext uri="{FF2B5EF4-FFF2-40B4-BE49-F238E27FC236}">
                <a16:creationId xmlns:a16="http://schemas.microsoft.com/office/drawing/2014/main" id="{F7A90DCE-9D53-D6D2-4CF9-2217AB26F538}"/>
              </a:ext>
            </a:extLst>
          </p:cNvPr>
          <p:cNvSpPr>
            <a:spLocks noGrp="1"/>
          </p:cNvSpPr>
          <p:nvPr>
            <p:ph type="ftr" sz="quarter" idx="11"/>
          </p:nvPr>
        </p:nvSpPr>
        <p:spPr/>
        <p:txBody>
          <a:bodyPr/>
          <a:lstStyle/>
          <a:p>
            <a:r>
              <a:rPr lang="en-US"/>
              <a:t>© 2018 Roe Law Group, PLLC</a:t>
            </a:r>
            <a:endParaRPr lang="en-US" dirty="0"/>
          </a:p>
        </p:txBody>
      </p:sp>
      <p:sp>
        <p:nvSpPr>
          <p:cNvPr id="6" name="Slide Number Placeholder 5">
            <a:extLst>
              <a:ext uri="{FF2B5EF4-FFF2-40B4-BE49-F238E27FC236}">
                <a16:creationId xmlns:a16="http://schemas.microsoft.com/office/drawing/2014/main" id="{4AC3A981-33E0-A7ED-5842-A13B38D741DA}"/>
              </a:ext>
            </a:extLst>
          </p:cNvPr>
          <p:cNvSpPr>
            <a:spLocks noGrp="1"/>
          </p:cNvSpPr>
          <p:nvPr>
            <p:ph type="sldNum" sz="quarter" idx="12"/>
          </p:nvPr>
        </p:nvSpPr>
        <p:spPr/>
        <p:txBody>
          <a:bodyPr/>
          <a:lstStyle/>
          <a:p>
            <a:fld id="{7448383F-A80B-42EE-AF2A-9BC947A43F02}" type="slidenum">
              <a:rPr lang="en-US" smtClean="0"/>
              <a:t>‹#›</a:t>
            </a:fld>
            <a:endParaRPr lang="en-US" dirty="0"/>
          </a:p>
        </p:txBody>
      </p:sp>
    </p:spTree>
    <p:extLst>
      <p:ext uri="{BB962C8B-B14F-4D97-AF65-F5344CB8AC3E}">
        <p14:creationId xmlns:p14="http://schemas.microsoft.com/office/powerpoint/2010/main" val="539132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1560C-E681-4F44-3AD4-8B24540E05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8DC61B-11AC-BB56-7C81-33533B604F3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AA33001-0203-E8A0-0555-A7D168B89F9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CEFB161-0FFA-103D-752A-E42DD85DEA5B}"/>
              </a:ext>
            </a:extLst>
          </p:cNvPr>
          <p:cNvSpPr>
            <a:spLocks noGrp="1"/>
          </p:cNvSpPr>
          <p:nvPr>
            <p:ph type="dt" sz="half" idx="10"/>
          </p:nvPr>
        </p:nvSpPr>
        <p:spPr/>
        <p:txBody>
          <a:bodyPr/>
          <a:lstStyle/>
          <a:p>
            <a:fld id="{D735EEED-D17C-49B8-846A-49E5DEAB120B}" type="datetime1">
              <a:rPr lang="en-US" smtClean="0"/>
              <a:t>4/17/2024</a:t>
            </a:fld>
            <a:endParaRPr lang="en-US" dirty="0"/>
          </a:p>
        </p:txBody>
      </p:sp>
      <p:sp>
        <p:nvSpPr>
          <p:cNvPr id="6" name="Footer Placeholder 5">
            <a:extLst>
              <a:ext uri="{FF2B5EF4-FFF2-40B4-BE49-F238E27FC236}">
                <a16:creationId xmlns:a16="http://schemas.microsoft.com/office/drawing/2014/main" id="{ED9F07DF-2ACA-5AD7-18AA-1DD145C2AD7A}"/>
              </a:ext>
            </a:extLst>
          </p:cNvPr>
          <p:cNvSpPr>
            <a:spLocks noGrp="1"/>
          </p:cNvSpPr>
          <p:nvPr>
            <p:ph type="ftr" sz="quarter" idx="11"/>
          </p:nvPr>
        </p:nvSpPr>
        <p:spPr/>
        <p:txBody>
          <a:bodyPr/>
          <a:lstStyle/>
          <a:p>
            <a:r>
              <a:rPr lang="en-US"/>
              <a:t>© 2018 Roe Law Group, PLLC</a:t>
            </a:r>
            <a:endParaRPr lang="en-US" dirty="0"/>
          </a:p>
        </p:txBody>
      </p:sp>
      <p:sp>
        <p:nvSpPr>
          <p:cNvPr id="7" name="Slide Number Placeholder 6">
            <a:extLst>
              <a:ext uri="{FF2B5EF4-FFF2-40B4-BE49-F238E27FC236}">
                <a16:creationId xmlns:a16="http://schemas.microsoft.com/office/drawing/2014/main" id="{924E9720-D319-D83B-955E-9BBD20BAAC62}"/>
              </a:ext>
            </a:extLst>
          </p:cNvPr>
          <p:cNvSpPr>
            <a:spLocks noGrp="1"/>
          </p:cNvSpPr>
          <p:nvPr>
            <p:ph type="sldNum" sz="quarter" idx="12"/>
          </p:nvPr>
        </p:nvSpPr>
        <p:spPr/>
        <p:txBody>
          <a:bodyPr/>
          <a:lstStyle/>
          <a:p>
            <a:fld id="{7448383F-A80B-42EE-AF2A-9BC947A43F02}" type="slidenum">
              <a:rPr lang="en-US" smtClean="0"/>
              <a:t>‹#›</a:t>
            </a:fld>
            <a:endParaRPr lang="en-US" dirty="0"/>
          </a:p>
        </p:txBody>
      </p:sp>
    </p:spTree>
    <p:extLst>
      <p:ext uri="{BB962C8B-B14F-4D97-AF65-F5344CB8AC3E}">
        <p14:creationId xmlns:p14="http://schemas.microsoft.com/office/powerpoint/2010/main" val="744066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8AB50-E6B5-9C32-E236-CA9F3A3AD65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B99E45-798D-5C3A-B37A-FA5297F57A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A0D0879-8A00-F414-0DD8-258AAF67B57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CDD9AB-ECD4-BEC1-0C1E-6D9C4424C8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A0FEEB-F2A3-6AAA-C8BE-1E625B192DB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11223F-0499-3DA2-7EF4-02F4F9ECAD78}"/>
              </a:ext>
            </a:extLst>
          </p:cNvPr>
          <p:cNvSpPr>
            <a:spLocks noGrp="1"/>
          </p:cNvSpPr>
          <p:nvPr>
            <p:ph type="dt" sz="half" idx="10"/>
          </p:nvPr>
        </p:nvSpPr>
        <p:spPr/>
        <p:txBody>
          <a:bodyPr/>
          <a:lstStyle/>
          <a:p>
            <a:fld id="{B8028DEA-F3D2-4111-895D-41A04238C348}" type="datetime1">
              <a:rPr lang="en-US" smtClean="0"/>
              <a:t>4/17/2024</a:t>
            </a:fld>
            <a:endParaRPr lang="en-US" dirty="0"/>
          </a:p>
        </p:txBody>
      </p:sp>
      <p:sp>
        <p:nvSpPr>
          <p:cNvPr id="8" name="Footer Placeholder 7">
            <a:extLst>
              <a:ext uri="{FF2B5EF4-FFF2-40B4-BE49-F238E27FC236}">
                <a16:creationId xmlns:a16="http://schemas.microsoft.com/office/drawing/2014/main" id="{7AB941D5-2C20-A526-CB41-BDCF14AB780A}"/>
              </a:ext>
            </a:extLst>
          </p:cNvPr>
          <p:cNvSpPr>
            <a:spLocks noGrp="1"/>
          </p:cNvSpPr>
          <p:nvPr>
            <p:ph type="ftr" sz="quarter" idx="11"/>
          </p:nvPr>
        </p:nvSpPr>
        <p:spPr/>
        <p:txBody>
          <a:bodyPr/>
          <a:lstStyle/>
          <a:p>
            <a:r>
              <a:rPr lang="en-US"/>
              <a:t>© 2018 Roe Law Group, PLLC</a:t>
            </a:r>
            <a:endParaRPr lang="en-US" dirty="0"/>
          </a:p>
        </p:txBody>
      </p:sp>
      <p:sp>
        <p:nvSpPr>
          <p:cNvPr id="9" name="Slide Number Placeholder 8">
            <a:extLst>
              <a:ext uri="{FF2B5EF4-FFF2-40B4-BE49-F238E27FC236}">
                <a16:creationId xmlns:a16="http://schemas.microsoft.com/office/drawing/2014/main" id="{AB5D70E3-5109-B783-FD36-EEA66731925D}"/>
              </a:ext>
            </a:extLst>
          </p:cNvPr>
          <p:cNvSpPr>
            <a:spLocks noGrp="1"/>
          </p:cNvSpPr>
          <p:nvPr>
            <p:ph type="sldNum" sz="quarter" idx="12"/>
          </p:nvPr>
        </p:nvSpPr>
        <p:spPr/>
        <p:txBody>
          <a:bodyPr/>
          <a:lstStyle/>
          <a:p>
            <a:fld id="{7448383F-A80B-42EE-AF2A-9BC947A43F02}" type="slidenum">
              <a:rPr lang="en-US" smtClean="0"/>
              <a:t>‹#›</a:t>
            </a:fld>
            <a:endParaRPr lang="en-US" dirty="0"/>
          </a:p>
        </p:txBody>
      </p:sp>
    </p:spTree>
    <p:extLst>
      <p:ext uri="{BB962C8B-B14F-4D97-AF65-F5344CB8AC3E}">
        <p14:creationId xmlns:p14="http://schemas.microsoft.com/office/powerpoint/2010/main" val="3056350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3B865-09A3-1327-7AA9-49AF3E81E7E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715EC5C-05AF-C07E-55AE-9BC2EE2535F7}"/>
              </a:ext>
            </a:extLst>
          </p:cNvPr>
          <p:cNvSpPr>
            <a:spLocks noGrp="1"/>
          </p:cNvSpPr>
          <p:nvPr>
            <p:ph type="dt" sz="half" idx="10"/>
          </p:nvPr>
        </p:nvSpPr>
        <p:spPr/>
        <p:txBody>
          <a:bodyPr/>
          <a:lstStyle/>
          <a:p>
            <a:fld id="{A29599A5-8466-4702-B729-2608322738F8}" type="datetime1">
              <a:rPr lang="en-US" smtClean="0"/>
              <a:t>4/17/2024</a:t>
            </a:fld>
            <a:endParaRPr lang="en-US" dirty="0"/>
          </a:p>
        </p:txBody>
      </p:sp>
      <p:sp>
        <p:nvSpPr>
          <p:cNvPr id="4" name="Footer Placeholder 3">
            <a:extLst>
              <a:ext uri="{FF2B5EF4-FFF2-40B4-BE49-F238E27FC236}">
                <a16:creationId xmlns:a16="http://schemas.microsoft.com/office/drawing/2014/main" id="{7DDCB9D4-8D59-46E0-E923-0D611366D47D}"/>
              </a:ext>
            </a:extLst>
          </p:cNvPr>
          <p:cNvSpPr>
            <a:spLocks noGrp="1"/>
          </p:cNvSpPr>
          <p:nvPr>
            <p:ph type="ftr" sz="quarter" idx="11"/>
          </p:nvPr>
        </p:nvSpPr>
        <p:spPr/>
        <p:txBody>
          <a:bodyPr/>
          <a:lstStyle/>
          <a:p>
            <a:r>
              <a:rPr lang="en-US"/>
              <a:t>© 2018 Roe Law Group, PLLC</a:t>
            </a:r>
            <a:endParaRPr lang="en-US" dirty="0"/>
          </a:p>
        </p:txBody>
      </p:sp>
      <p:sp>
        <p:nvSpPr>
          <p:cNvPr id="5" name="Slide Number Placeholder 4">
            <a:extLst>
              <a:ext uri="{FF2B5EF4-FFF2-40B4-BE49-F238E27FC236}">
                <a16:creationId xmlns:a16="http://schemas.microsoft.com/office/drawing/2014/main" id="{4A922832-C3B0-BFB7-9CA2-231E7E9F16B2}"/>
              </a:ext>
            </a:extLst>
          </p:cNvPr>
          <p:cNvSpPr>
            <a:spLocks noGrp="1"/>
          </p:cNvSpPr>
          <p:nvPr>
            <p:ph type="sldNum" sz="quarter" idx="12"/>
          </p:nvPr>
        </p:nvSpPr>
        <p:spPr/>
        <p:txBody>
          <a:bodyPr/>
          <a:lstStyle/>
          <a:p>
            <a:fld id="{7448383F-A80B-42EE-AF2A-9BC947A43F02}" type="slidenum">
              <a:rPr lang="en-US" smtClean="0"/>
              <a:t>‹#›</a:t>
            </a:fld>
            <a:endParaRPr lang="en-US" dirty="0"/>
          </a:p>
        </p:txBody>
      </p:sp>
    </p:spTree>
    <p:extLst>
      <p:ext uri="{BB962C8B-B14F-4D97-AF65-F5344CB8AC3E}">
        <p14:creationId xmlns:p14="http://schemas.microsoft.com/office/powerpoint/2010/main" val="256292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8272DB-01D6-FAAB-EA9F-34BDC8F5B266}"/>
              </a:ext>
            </a:extLst>
          </p:cNvPr>
          <p:cNvSpPr>
            <a:spLocks noGrp="1"/>
          </p:cNvSpPr>
          <p:nvPr>
            <p:ph type="dt" sz="half" idx="10"/>
          </p:nvPr>
        </p:nvSpPr>
        <p:spPr/>
        <p:txBody>
          <a:bodyPr/>
          <a:lstStyle/>
          <a:p>
            <a:fld id="{662BD3C6-C552-48D6-9CAF-9D71184A9E4A}" type="datetime1">
              <a:rPr lang="en-US" smtClean="0"/>
              <a:t>4/17/2024</a:t>
            </a:fld>
            <a:endParaRPr lang="en-US" dirty="0"/>
          </a:p>
        </p:txBody>
      </p:sp>
      <p:sp>
        <p:nvSpPr>
          <p:cNvPr id="3" name="Footer Placeholder 2">
            <a:extLst>
              <a:ext uri="{FF2B5EF4-FFF2-40B4-BE49-F238E27FC236}">
                <a16:creationId xmlns:a16="http://schemas.microsoft.com/office/drawing/2014/main" id="{B8919728-07BB-99A1-680B-A3C9F38527B1}"/>
              </a:ext>
            </a:extLst>
          </p:cNvPr>
          <p:cNvSpPr>
            <a:spLocks noGrp="1"/>
          </p:cNvSpPr>
          <p:nvPr>
            <p:ph type="ftr" sz="quarter" idx="11"/>
          </p:nvPr>
        </p:nvSpPr>
        <p:spPr/>
        <p:txBody>
          <a:bodyPr/>
          <a:lstStyle/>
          <a:p>
            <a:r>
              <a:rPr lang="en-US"/>
              <a:t>© 2018 Roe Law Group, PLLC</a:t>
            </a:r>
            <a:endParaRPr lang="en-US" dirty="0"/>
          </a:p>
        </p:txBody>
      </p:sp>
      <p:sp>
        <p:nvSpPr>
          <p:cNvPr id="4" name="Slide Number Placeholder 3">
            <a:extLst>
              <a:ext uri="{FF2B5EF4-FFF2-40B4-BE49-F238E27FC236}">
                <a16:creationId xmlns:a16="http://schemas.microsoft.com/office/drawing/2014/main" id="{5D9348AF-7C64-696E-B4F7-6E40C708BD7B}"/>
              </a:ext>
            </a:extLst>
          </p:cNvPr>
          <p:cNvSpPr>
            <a:spLocks noGrp="1"/>
          </p:cNvSpPr>
          <p:nvPr>
            <p:ph type="sldNum" sz="quarter" idx="12"/>
          </p:nvPr>
        </p:nvSpPr>
        <p:spPr/>
        <p:txBody>
          <a:bodyPr/>
          <a:lstStyle/>
          <a:p>
            <a:fld id="{7448383F-A80B-42EE-AF2A-9BC947A43F02}" type="slidenum">
              <a:rPr lang="en-US" smtClean="0"/>
              <a:t>‹#›</a:t>
            </a:fld>
            <a:endParaRPr lang="en-US" dirty="0"/>
          </a:p>
        </p:txBody>
      </p:sp>
    </p:spTree>
    <p:extLst>
      <p:ext uri="{BB962C8B-B14F-4D97-AF65-F5344CB8AC3E}">
        <p14:creationId xmlns:p14="http://schemas.microsoft.com/office/powerpoint/2010/main" val="3118030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5718D-C780-996E-B0E3-24701D80DE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C4575EF-1DB6-C1D2-AABA-CA75331B6F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A6207F2-9BF2-82E6-ED2D-7832D64F0B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E1D667-15C1-018E-E55E-557270224954}"/>
              </a:ext>
            </a:extLst>
          </p:cNvPr>
          <p:cNvSpPr>
            <a:spLocks noGrp="1"/>
          </p:cNvSpPr>
          <p:nvPr>
            <p:ph type="dt" sz="half" idx="10"/>
          </p:nvPr>
        </p:nvSpPr>
        <p:spPr/>
        <p:txBody>
          <a:bodyPr/>
          <a:lstStyle/>
          <a:p>
            <a:fld id="{87AC3917-7F74-461D-84D9-F08FE6C53F42}" type="datetime1">
              <a:rPr lang="en-US" smtClean="0"/>
              <a:t>4/17/2024</a:t>
            </a:fld>
            <a:endParaRPr lang="en-US" dirty="0"/>
          </a:p>
        </p:txBody>
      </p:sp>
      <p:sp>
        <p:nvSpPr>
          <p:cNvPr id="6" name="Footer Placeholder 5">
            <a:extLst>
              <a:ext uri="{FF2B5EF4-FFF2-40B4-BE49-F238E27FC236}">
                <a16:creationId xmlns:a16="http://schemas.microsoft.com/office/drawing/2014/main" id="{72E04873-A661-05FF-E549-6900C0227014}"/>
              </a:ext>
            </a:extLst>
          </p:cNvPr>
          <p:cNvSpPr>
            <a:spLocks noGrp="1"/>
          </p:cNvSpPr>
          <p:nvPr>
            <p:ph type="ftr" sz="quarter" idx="11"/>
          </p:nvPr>
        </p:nvSpPr>
        <p:spPr/>
        <p:txBody>
          <a:bodyPr/>
          <a:lstStyle/>
          <a:p>
            <a:r>
              <a:rPr lang="en-US"/>
              <a:t>© 2018 Roe Law Group, PLLC</a:t>
            </a:r>
            <a:endParaRPr lang="en-US" dirty="0"/>
          </a:p>
        </p:txBody>
      </p:sp>
      <p:sp>
        <p:nvSpPr>
          <p:cNvPr id="7" name="Slide Number Placeholder 6">
            <a:extLst>
              <a:ext uri="{FF2B5EF4-FFF2-40B4-BE49-F238E27FC236}">
                <a16:creationId xmlns:a16="http://schemas.microsoft.com/office/drawing/2014/main" id="{56A0FBD4-74D7-DA2F-14E6-8D6D14D8174E}"/>
              </a:ext>
            </a:extLst>
          </p:cNvPr>
          <p:cNvSpPr>
            <a:spLocks noGrp="1"/>
          </p:cNvSpPr>
          <p:nvPr>
            <p:ph type="sldNum" sz="quarter" idx="12"/>
          </p:nvPr>
        </p:nvSpPr>
        <p:spPr/>
        <p:txBody>
          <a:bodyPr/>
          <a:lstStyle/>
          <a:p>
            <a:fld id="{7448383F-A80B-42EE-AF2A-9BC947A43F02}" type="slidenum">
              <a:rPr lang="en-US" smtClean="0"/>
              <a:t>‹#›</a:t>
            </a:fld>
            <a:endParaRPr lang="en-US" dirty="0"/>
          </a:p>
        </p:txBody>
      </p:sp>
    </p:spTree>
    <p:extLst>
      <p:ext uri="{BB962C8B-B14F-4D97-AF65-F5344CB8AC3E}">
        <p14:creationId xmlns:p14="http://schemas.microsoft.com/office/powerpoint/2010/main" val="2996960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F1572-F747-5F40-EF9B-6C00A50C1A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B1921B5-1DD9-E577-CE19-EF8CC2C7DE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148FA93-E52E-0A9E-1A3A-7BECBF5E5A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1417A2-AACA-7797-89FD-B19A87D0C621}"/>
              </a:ext>
            </a:extLst>
          </p:cNvPr>
          <p:cNvSpPr>
            <a:spLocks noGrp="1"/>
          </p:cNvSpPr>
          <p:nvPr>
            <p:ph type="dt" sz="half" idx="10"/>
          </p:nvPr>
        </p:nvSpPr>
        <p:spPr/>
        <p:txBody>
          <a:bodyPr/>
          <a:lstStyle/>
          <a:p>
            <a:fld id="{4669140F-F1B0-4D31-968F-A608BFC21953}" type="datetime1">
              <a:rPr lang="en-US" smtClean="0"/>
              <a:t>4/17/2024</a:t>
            </a:fld>
            <a:endParaRPr lang="en-US" dirty="0"/>
          </a:p>
        </p:txBody>
      </p:sp>
      <p:sp>
        <p:nvSpPr>
          <p:cNvPr id="6" name="Footer Placeholder 5">
            <a:extLst>
              <a:ext uri="{FF2B5EF4-FFF2-40B4-BE49-F238E27FC236}">
                <a16:creationId xmlns:a16="http://schemas.microsoft.com/office/drawing/2014/main" id="{2661BA21-9CD6-09F4-9D89-AF7C04E0D46A}"/>
              </a:ext>
            </a:extLst>
          </p:cNvPr>
          <p:cNvSpPr>
            <a:spLocks noGrp="1"/>
          </p:cNvSpPr>
          <p:nvPr>
            <p:ph type="ftr" sz="quarter" idx="11"/>
          </p:nvPr>
        </p:nvSpPr>
        <p:spPr/>
        <p:txBody>
          <a:bodyPr/>
          <a:lstStyle/>
          <a:p>
            <a:r>
              <a:rPr lang="en-US"/>
              <a:t>© 2018 Roe Law Group, PLLC</a:t>
            </a:r>
            <a:endParaRPr lang="en-US" dirty="0"/>
          </a:p>
        </p:txBody>
      </p:sp>
      <p:sp>
        <p:nvSpPr>
          <p:cNvPr id="7" name="Slide Number Placeholder 6">
            <a:extLst>
              <a:ext uri="{FF2B5EF4-FFF2-40B4-BE49-F238E27FC236}">
                <a16:creationId xmlns:a16="http://schemas.microsoft.com/office/drawing/2014/main" id="{2D2A1FEA-27B3-8CB0-7F9A-7EB9DBF893F5}"/>
              </a:ext>
            </a:extLst>
          </p:cNvPr>
          <p:cNvSpPr>
            <a:spLocks noGrp="1"/>
          </p:cNvSpPr>
          <p:nvPr>
            <p:ph type="sldNum" sz="quarter" idx="12"/>
          </p:nvPr>
        </p:nvSpPr>
        <p:spPr/>
        <p:txBody>
          <a:bodyPr/>
          <a:lstStyle/>
          <a:p>
            <a:fld id="{7448383F-A80B-42EE-AF2A-9BC947A43F02}" type="slidenum">
              <a:rPr lang="en-US" smtClean="0"/>
              <a:t>‹#›</a:t>
            </a:fld>
            <a:endParaRPr lang="en-US" dirty="0"/>
          </a:p>
        </p:txBody>
      </p:sp>
    </p:spTree>
    <p:extLst>
      <p:ext uri="{BB962C8B-B14F-4D97-AF65-F5344CB8AC3E}">
        <p14:creationId xmlns:p14="http://schemas.microsoft.com/office/powerpoint/2010/main" val="2445117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F7EF27-CEB8-8175-3249-DA488FC2BA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407A0CC-5936-92B8-C189-01ED0AE0DC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11EA3A-9485-7143-F5A8-9909DBB5C5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A27E606-A616-44F6-9836-5E033E92C872}" type="datetime1">
              <a:rPr lang="en-US" smtClean="0"/>
              <a:t>4/17/2024</a:t>
            </a:fld>
            <a:endParaRPr lang="en-US" dirty="0"/>
          </a:p>
        </p:txBody>
      </p:sp>
      <p:sp>
        <p:nvSpPr>
          <p:cNvPr id="5" name="Footer Placeholder 4">
            <a:extLst>
              <a:ext uri="{FF2B5EF4-FFF2-40B4-BE49-F238E27FC236}">
                <a16:creationId xmlns:a16="http://schemas.microsoft.com/office/drawing/2014/main" id="{ED68CD32-E8E6-7300-2745-11622D92F8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a:t>© 2018 Roe Law Group, PLLC</a:t>
            </a:r>
            <a:endParaRPr lang="en-US" dirty="0"/>
          </a:p>
        </p:txBody>
      </p:sp>
      <p:sp>
        <p:nvSpPr>
          <p:cNvPr id="6" name="Slide Number Placeholder 5">
            <a:extLst>
              <a:ext uri="{FF2B5EF4-FFF2-40B4-BE49-F238E27FC236}">
                <a16:creationId xmlns:a16="http://schemas.microsoft.com/office/drawing/2014/main" id="{58EF3387-812E-D38B-AA8D-FA766966CA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448383F-A80B-42EE-AF2A-9BC947A43F02}" type="slidenum">
              <a:rPr lang="en-US" smtClean="0"/>
              <a:t>‹#›</a:t>
            </a:fld>
            <a:endParaRPr lang="en-US" dirty="0"/>
          </a:p>
        </p:txBody>
      </p:sp>
    </p:spTree>
    <p:extLst>
      <p:ext uri="{BB962C8B-B14F-4D97-AF65-F5344CB8AC3E}">
        <p14:creationId xmlns:p14="http://schemas.microsoft.com/office/powerpoint/2010/main" val="295743125"/>
      </p:ext>
    </p:extLst>
  </p:cSld>
  <p:clrMap bg1="lt1" tx1="dk1" bg2="lt2" tx2="dk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 id="2147483942"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ACF9C3C-7D5B-5290-BBDC-A6A3DA05EF2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82728" y="-831587"/>
            <a:ext cx="5681362" cy="8521174"/>
          </a:xfrm>
          <a:prstGeom prst="rect">
            <a:avLst/>
          </a:prstGeom>
        </p:spPr>
      </p:pic>
      <p:sp>
        <p:nvSpPr>
          <p:cNvPr id="14" name="Rectangle 13">
            <a:extLst>
              <a:ext uri="{FF2B5EF4-FFF2-40B4-BE49-F238E27FC236}">
                <a16:creationId xmlns:a16="http://schemas.microsoft.com/office/drawing/2014/main" id="{EC7879C3-62F3-AF4C-A57F-6080CA69FFC5}"/>
              </a:ext>
            </a:extLst>
          </p:cNvPr>
          <p:cNvSpPr/>
          <p:nvPr/>
        </p:nvSpPr>
        <p:spPr>
          <a:xfrm>
            <a:off x="-127322" y="4454876"/>
            <a:ext cx="7454097" cy="1821298"/>
          </a:xfrm>
          <a:prstGeom prst="rect">
            <a:avLst/>
          </a:prstGeom>
          <a:solidFill>
            <a:srgbClr val="3057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75000"/>
                </a:schemeClr>
              </a:solidFill>
            </a:endParaRPr>
          </a:p>
        </p:txBody>
      </p:sp>
      <p:sp>
        <p:nvSpPr>
          <p:cNvPr id="2" name="Title 1"/>
          <p:cNvSpPr>
            <a:spLocks noGrp="1"/>
          </p:cNvSpPr>
          <p:nvPr>
            <p:ph type="ctrTitle"/>
          </p:nvPr>
        </p:nvSpPr>
        <p:spPr>
          <a:xfrm>
            <a:off x="533447" y="1151215"/>
            <a:ext cx="5953078" cy="2534946"/>
          </a:xfrm>
        </p:spPr>
        <p:txBody>
          <a:bodyPr>
            <a:noAutofit/>
          </a:bodyPr>
          <a:lstStyle/>
          <a:p>
            <a:pPr algn="l"/>
            <a:r>
              <a:rPr lang="en-US" sz="4000" b="1" dirty="0">
                <a:solidFill>
                  <a:schemeClr val="tx1"/>
                </a:solidFill>
                <a:latin typeface="Times New Roman" panose="02020603050405020304" pitchFamily="18" charset="0"/>
                <a:cs typeface="Times New Roman" panose="02020603050405020304" pitchFamily="18" charset="0"/>
              </a:rPr>
              <a:t>Employee Handbooks for 2024: How the NLRB Challenges Employee Handbook Policies</a:t>
            </a:r>
          </a:p>
        </p:txBody>
      </p:sp>
      <p:sp>
        <p:nvSpPr>
          <p:cNvPr id="5" name="Footer Placeholder 6">
            <a:extLst>
              <a:ext uri="{FF2B5EF4-FFF2-40B4-BE49-F238E27FC236}">
                <a16:creationId xmlns:a16="http://schemas.microsoft.com/office/drawing/2014/main" id="{B5CF27F3-D4D3-F3EA-5FAC-F080A69DDA75}"/>
              </a:ext>
            </a:extLst>
          </p:cNvPr>
          <p:cNvSpPr>
            <a:spLocks noGrp="1"/>
          </p:cNvSpPr>
          <p:nvPr>
            <p:ph type="ftr" sz="quarter" idx="11"/>
          </p:nvPr>
        </p:nvSpPr>
        <p:spPr>
          <a:xfrm>
            <a:off x="198183" y="6369852"/>
            <a:ext cx="3141785" cy="365125"/>
          </a:xfrm>
        </p:spPr>
        <p:txBody>
          <a:bodyPr>
            <a:normAutofit/>
          </a:bodyPr>
          <a:lstStyle/>
          <a:p>
            <a:pPr algn="l">
              <a:spcAft>
                <a:spcPts val="600"/>
              </a:spcAft>
            </a:pPr>
            <a:r>
              <a:rPr lang="en-US" sz="1000" dirty="0">
                <a:solidFill>
                  <a:schemeClr val="tx1">
                    <a:lumMod val="75000"/>
                    <a:lumOff val="25000"/>
                  </a:schemeClr>
                </a:solidFill>
                <a:latin typeface="Times New Roman" panose="02020603050405020304" pitchFamily="18" charset="0"/>
                <a:cs typeface="Times New Roman" panose="02020603050405020304" pitchFamily="18" charset="0"/>
              </a:rPr>
              <a:t>© 2024 Roe Law Group, PLLC</a:t>
            </a:r>
          </a:p>
        </p:txBody>
      </p:sp>
      <p:pic>
        <p:nvPicPr>
          <p:cNvPr id="13" name="Picture 12">
            <a:extLst>
              <a:ext uri="{FF2B5EF4-FFF2-40B4-BE49-F238E27FC236}">
                <a16:creationId xmlns:a16="http://schemas.microsoft.com/office/drawing/2014/main" id="{0919B3C6-1DB3-4647-B74C-6D185DAA827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4863" y="513804"/>
            <a:ext cx="2168423" cy="434172"/>
          </a:xfrm>
          <a:prstGeom prst="rect">
            <a:avLst/>
          </a:prstGeom>
        </p:spPr>
      </p:pic>
      <p:sp>
        <p:nvSpPr>
          <p:cNvPr id="17" name="TextBox 16">
            <a:extLst>
              <a:ext uri="{FF2B5EF4-FFF2-40B4-BE49-F238E27FC236}">
                <a16:creationId xmlns:a16="http://schemas.microsoft.com/office/drawing/2014/main" id="{22C300E6-E27C-DA43-B489-742A3083C719}"/>
              </a:ext>
            </a:extLst>
          </p:cNvPr>
          <p:cNvSpPr txBox="1"/>
          <p:nvPr/>
        </p:nvSpPr>
        <p:spPr>
          <a:xfrm>
            <a:off x="4000536" y="4996923"/>
            <a:ext cx="3084208" cy="938719"/>
          </a:xfrm>
          <a:prstGeom prst="rect">
            <a:avLst/>
          </a:prstGeom>
          <a:noFill/>
        </p:spPr>
        <p:txBody>
          <a:bodyPr wrap="square" rtlCol="0">
            <a:spAutoFit/>
          </a:bodyPr>
          <a:lstStyle/>
          <a:p>
            <a:pPr algn="r">
              <a:spcBef>
                <a:spcPts val="0"/>
              </a:spcBef>
              <a:spcAft>
                <a:spcPts val="0"/>
              </a:spcAft>
            </a:pPr>
            <a:endParaRPr lang="en-US" sz="1100" kern="0" cap="none" spc="50" dirty="0">
              <a:solidFill>
                <a:schemeClr val="bg1">
                  <a:lumMod val="85000"/>
                </a:schemeClr>
              </a:solidFill>
              <a:latin typeface="Times New Roman" panose="02020603050405020304" pitchFamily="18" charset="0"/>
              <a:cs typeface="Times New Roman" panose="02020603050405020304" pitchFamily="18" charset="0"/>
            </a:endParaRPr>
          </a:p>
          <a:p>
            <a:pPr algn="r">
              <a:lnSpc>
                <a:spcPct val="100000"/>
              </a:lnSpc>
              <a:spcBef>
                <a:spcPts val="0"/>
              </a:spcBef>
            </a:pPr>
            <a:r>
              <a:rPr lang="en-US" sz="1100" kern="0" spc="50" dirty="0">
                <a:solidFill>
                  <a:schemeClr val="accent1">
                    <a:lumMod val="20000"/>
                    <a:lumOff val="80000"/>
                  </a:schemeClr>
                </a:solidFill>
                <a:latin typeface="Times New Roman" panose="02020603050405020304" pitchFamily="18" charset="0"/>
                <a:cs typeface="Times New Roman" panose="02020603050405020304" pitchFamily="18" charset="0"/>
              </a:rPr>
              <a:t>60 South Sixth Street, Suite 3750</a:t>
            </a:r>
          </a:p>
          <a:p>
            <a:pPr algn="r">
              <a:lnSpc>
                <a:spcPct val="100000"/>
              </a:lnSpc>
              <a:spcBef>
                <a:spcPts val="0"/>
              </a:spcBef>
            </a:pPr>
            <a:r>
              <a:rPr lang="en-US" sz="1100" kern="0" spc="50" dirty="0">
                <a:solidFill>
                  <a:schemeClr val="accent1">
                    <a:lumMod val="20000"/>
                    <a:lumOff val="80000"/>
                  </a:schemeClr>
                </a:solidFill>
                <a:latin typeface="Times New Roman" panose="02020603050405020304" pitchFamily="18" charset="0"/>
                <a:cs typeface="Times New Roman" panose="02020603050405020304" pitchFamily="18" charset="0"/>
              </a:rPr>
              <a:t>Minneapolis, MN 55402</a:t>
            </a:r>
          </a:p>
          <a:p>
            <a:pPr algn="r">
              <a:lnSpc>
                <a:spcPct val="100000"/>
              </a:lnSpc>
              <a:spcBef>
                <a:spcPts val="0"/>
              </a:spcBef>
            </a:pPr>
            <a:r>
              <a:rPr lang="en-US" sz="1100" kern="0" spc="50" dirty="0">
                <a:solidFill>
                  <a:schemeClr val="accent1">
                    <a:lumMod val="20000"/>
                    <a:lumOff val="80000"/>
                  </a:schemeClr>
                </a:solidFill>
                <a:latin typeface="Times New Roman" panose="02020603050405020304" pitchFamily="18" charset="0"/>
                <a:cs typeface="Times New Roman" panose="02020603050405020304" pitchFamily="18" charset="0"/>
              </a:rPr>
              <a:t> </a:t>
            </a:r>
          </a:p>
          <a:p>
            <a:pPr algn="r">
              <a:lnSpc>
                <a:spcPct val="100000"/>
              </a:lnSpc>
              <a:spcBef>
                <a:spcPts val="0"/>
              </a:spcBef>
            </a:pPr>
            <a:r>
              <a:rPr lang="en-US" sz="1100" kern="0" cap="none" spc="50" dirty="0" err="1">
                <a:solidFill>
                  <a:schemeClr val="accent1">
                    <a:lumMod val="20000"/>
                    <a:lumOff val="80000"/>
                  </a:schemeClr>
                </a:solidFill>
                <a:latin typeface="Times New Roman" panose="02020603050405020304" pitchFamily="18" charset="0"/>
                <a:cs typeface="Times New Roman" panose="02020603050405020304" pitchFamily="18" charset="0"/>
              </a:rPr>
              <a:t>www.roelawgroup.com</a:t>
            </a:r>
            <a:endParaRPr lang="en-US" sz="1100" spc="50" dirty="0">
              <a:solidFill>
                <a:schemeClr val="accent1">
                  <a:lumMod val="20000"/>
                  <a:lumOff val="80000"/>
                </a:schemeClr>
              </a:solidFill>
              <a:latin typeface="Times New Roman" panose="02020603050405020304" pitchFamily="18" charset="0"/>
              <a:cs typeface="Times New Roman" panose="02020603050405020304" pitchFamily="18" charset="0"/>
            </a:endParaRPr>
          </a:p>
        </p:txBody>
      </p:sp>
      <p:sp>
        <p:nvSpPr>
          <p:cNvPr id="9" name="Subtitle 2">
            <a:extLst>
              <a:ext uri="{FF2B5EF4-FFF2-40B4-BE49-F238E27FC236}">
                <a16:creationId xmlns:a16="http://schemas.microsoft.com/office/drawing/2014/main" id="{A81C11D6-06C9-F54A-9987-14A5FFFACFD9}"/>
              </a:ext>
            </a:extLst>
          </p:cNvPr>
          <p:cNvSpPr txBox="1">
            <a:spLocks/>
          </p:cNvSpPr>
          <p:nvPr/>
        </p:nvSpPr>
        <p:spPr>
          <a:xfrm>
            <a:off x="650170" y="4606482"/>
            <a:ext cx="6361807" cy="101374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r>
              <a:rPr lang="en-US" sz="1100" kern="0" spc="50" dirty="0">
                <a:solidFill>
                  <a:schemeClr val="accent1">
                    <a:lumMod val="20000"/>
                    <a:lumOff val="80000"/>
                  </a:schemeClr>
                </a:solidFill>
                <a:latin typeface="Times New Roman" panose="02020603050405020304" pitchFamily="18" charset="0"/>
                <a:cs typeface="Times New Roman" panose="02020603050405020304" pitchFamily="18" charset="0"/>
              </a:rPr>
              <a:t>	</a:t>
            </a:r>
          </a:p>
          <a:p>
            <a:pPr algn="l">
              <a:lnSpc>
                <a:spcPct val="100000"/>
              </a:lnSpc>
              <a:spcBef>
                <a:spcPts val="0"/>
              </a:spcBef>
            </a:pPr>
            <a:r>
              <a:rPr lang="en-US" sz="1100" kern="0" spc="50" dirty="0" err="1">
                <a:solidFill>
                  <a:schemeClr val="accent1">
                    <a:lumMod val="20000"/>
                    <a:lumOff val="80000"/>
                  </a:schemeClr>
                </a:solidFill>
                <a:latin typeface="Times New Roman" panose="02020603050405020304" pitchFamily="18" charset="0"/>
                <a:cs typeface="Times New Roman" panose="02020603050405020304" pitchFamily="18" charset="0"/>
              </a:rPr>
              <a:t>jroe@roelawgroup.com</a:t>
            </a:r>
            <a:r>
              <a:rPr lang="en-US" sz="1100" kern="0" spc="50" dirty="0">
                <a:solidFill>
                  <a:schemeClr val="accent1">
                    <a:lumMod val="20000"/>
                    <a:lumOff val="80000"/>
                  </a:schemeClr>
                </a:solidFill>
                <a:latin typeface="Times New Roman" panose="02020603050405020304" pitchFamily="18" charset="0"/>
                <a:cs typeface="Times New Roman" panose="02020603050405020304" pitchFamily="18" charset="0"/>
              </a:rPr>
              <a:t>						</a:t>
            </a:r>
          </a:p>
        </p:txBody>
      </p:sp>
      <p:sp>
        <p:nvSpPr>
          <p:cNvPr id="10" name="Subtitle 2">
            <a:extLst>
              <a:ext uri="{FF2B5EF4-FFF2-40B4-BE49-F238E27FC236}">
                <a16:creationId xmlns:a16="http://schemas.microsoft.com/office/drawing/2014/main" id="{1B018712-D6B3-0245-A3F3-184C1A4BE56F}"/>
              </a:ext>
            </a:extLst>
          </p:cNvPr>
          <p:cNvSpPr txBox="1">
            <a:spLocks/>
          </p:cNvSpPr>
          <p:nvPr/>
        </p:nvSpPr>
        <p:spPr>
          <a:xfrm>
            <a:off x="650170" y="5370311"/>
            <a:ext cx="2267327" cy="101374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r>
              <a:rPr lang="en-US" sz="1100" kern="0" spc="50" dirty="0">
                <a:solidFill>
                  <a:schemeClr val="accent1">
                    <a:lumMod val="20000"/>
                    <a:lumOff val="80000"/>
                  </a:schemeClr>
                </a:solidFill>
                <a:latin typeface="Times New Roman" panose="02020603050405020304" pitchFamily="18" charset="0"/>
                <a:cs typeface="Times New Roman" panose="02020603050405020304" pitchFamily="18" charset="0"/>
              </a:rPr>
              <a:t>612-351-8305 (direct) </a:t>
            </a:r>
          </a:p>
          <a:p>
            <a:pPr algn="l">
              <a:lnSpc>
                <a:spcPct val="100000"/>
              </a:lnSpc>
              <a:spcBef>
                <a:spcPts val="0"/>
              </a:spcBef>
            </a:pPr>
            <a:r>
              <a:rPr lang="en-US" sz="1100" kern="0" spc="50" dirty="0">
                <a:solidFill>
                  <a:schemeClr val="accent1">
                    <a:lumMod val="20000"/>
                    <a:lumOff val="80000"/>
                  </a:schemeClr>
                </a:solidFill>
                <a:latin typeface="Times New Roman" panose="02020603050405020304" pitchFamily="18" charset="0"/>
                <a:cs typeface="Times New Roman" panose="02020603050405020304" pitchFamily="18" charset="0"/>
              </a:rPr>
              <a:t>612-810-1807 (cell)</a:t>
            </a:r>
          </a:p>
          <a:p>
            <a:pPr algn="l">
              <a:lnSpc>
                <a:spcPct val="100000"/>
              </a:lnSpc>
              <a:spcBef>
                <a:spcPts val="0"/>
              </a:spcBef>
            </a:pPr>
            <a:r>
              <a:rPr lang="en-US" sz="1100" kern="0" spc="50" dirty="0">
                <a:solidFill>
                  <a:schemeClr val="accent1">
                    <a:lumMod val="20000"/>
                    <a:lumOff val="80000"/>
                  </a:schemeClr>
                </a:solidFill>
                <a:latin typeface="Times New Roman" panose="02020603050405020304" pitchFamily="18" charset="0"/>
                <a:cs typeface="Times New Roman" panose="02020603050405020304" pitchFamily="18" charset="0"/>
              </a:rPr>
              <a:t>612-351-8301 (fax)</a:t>
            </a:r>
          </a:p>
        </p:txBody>
      </p:sp>
      <p:cxnSp>
        <p:nvCxnSpPr>
          <p:cNvPr id="11" name="Straight Connector 10">
            <a:extLst>
              <a:ext uri="{FF2B5EF4-FFF2-40B4-BE49-F238E27FC236}">
                <a16:creationId xmlns:a16="http://schemas.microsoft.com/office/drawing/2014/main" id="{0CC0900D-B125-A94B-AFE9-9C68F9D2A39B}"/>
              </a:ext>
            </a:extLst>
          </p:cNvPr>
          <p:cNvCxnSpPr>
            <a:cxnSpLocks/>
          </p:cNvCxnSpPr>
          <p:nvPr/>
        </p:nvCxnSpPr>
        <p:spPr>
          <a:xfrm>
            <a:off x="722937" y="5250670"/>
            <a:ext cx="14833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4C2607F3-3DF0-5842-A240-95380190F4C3}"/>
              </a:ext>
            </a:extLst>
          </p:cNvPr>
          <p:cNvSpPr/>
          <p:nvPr/>
        </p:nvSpPr>
        <p:spPr>
          <a:xfrm rot="10800000" flipH="1">
            <a:off x="198183" y="-1263316"/>
            <a:ext cx="45719" cy="5568821"/>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F947EE35-A4D2-84FB-CE15-119E4FBD7E33}"/>
              </a:ext>
            </a:extLst>
          </p:cNvPr>
          <p:cNvSpPr txBox="1"/>
          <p:nvPr/>
        </p:nvSpPr>
        <p:spPr>
          <a:xfrm>
            <a:off x="2685326" y="5343725"/>
            <a:ext cx="1828800" cy="600164"/>
          </a:xfrm>
          <a:prstGeom prst="rect">
            <a:avLst/>
          </a:prstGeom>
          <a:noFill/>
        </p:spPr>
        <p:txBody>
          <a:bodyPr wrap="square" rtlCol="0">
            <a:spAutoFit/>
          </a:bodyPr>
          <a:lstStyle/>
          <a:p>
            <a:pPr algn="ctr">
              <a:spcBef>
                <a:spcPts val="0"/>
              </a:spcBef>
              <a:spcAft>
                <a:spcPts val="0"/>
              </a:spcAft>
            </a:pPr>
            <a:r>
              <a:rPr lang="en-US" sz="1100" b="1" kern="0" cap="none" spc="50" dirty="0">
                <a:solidFill>
                  <a:schemeClr val="bg1"/>
                </a:solidFill>
                <a:latin typeface="Times New Roman" panose="02020603050405020304" pitchFamily="18" charset="0"/>
                <a:cs typeface="Times New Roman" panose="02020603050405020304" pitchFamily="18" charset="0"/>
              </a:rPr>
              <a:t>Jessica Roe</a:t>
            </a:r>
          </a:p>
          <a:p>
            <a:pPr algn="ctr">
              <a:spcBef>
                <a:spcPts val="0"/>
              </a:spcBef>
              <a:spcAft>
                <a:spcPts val="0"/>
              </a:spcAft>
            </a:pPr>
            <a:r>
              <a:rPr lang="en-US" sz="1100" kern="0" spc="50" dirty="0">
                <a:solidFill>
                  <a:schemeClr val="bg1"/>
                </a:solidFill>
                <a:latin typeface="Times New Roman" panose="02020603050405020304" pitchFamily="18" charset="0"/>
                <a:cs typeface="Times New Roman" panose="02020603050405020304" pitchFamily="18" charset="0"/>
              </a:rPr>
              <a:t>April 17, 2024</a:t>
            </a:r>
            <a:endParaRPr lang="en-US" sz="1100" kern="0" cap="none" spc="50" dirty="0">
              <a:solidFill>
                <a:schemeClr val="bg1"/>
              </a:solidFill>
              <a:latin typeface="Times New Roman" panose="02020603050405020304" pitchFamily="18" charset="0"/>
              <a:cs typeface="Times New Roman" panose="02020603050405020304" pitchFamily="18" charset="0"/>
            </a:endParaRPr>
          </a:p>
          <a:p>
            <a:pPr algn="ctr">
              <a:spcBef>
                <a:spcPts val="0"/>
              </a:spcBef>
              <a:spcAft>
                <a:spcPts val="0"/>
              </a:spcAft>
            </a:pPr>
            <a:r>
              <a:rPr lang="en-US" sz="1100" kern="0" cap="none" spc="50" dirty="0" err="1">
                <a:solidFill>
                  <a:schemeClr val="bg1"/>
                </a:solidFill>
                <a:latin typeface="Times New Roman" panose="02020603050405020304" pitchFamily="18" charset="0"/>
                <a:cs typeface="Times New Roman" panose="02020603050405020304" pitchFamily="18" charset="0"/>
              </a:rPr>
              <a:t>www.roelawgroup.com</a:t>
            </a:r>
            <a:endParaRPr lang="en-US" sz="1100" spc="5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6656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1EF714C-AF89-9B4A-8030-EE30311E7C12}"/>
              </a:ext>
            </a:extLst>
          </p:cNvPr>
          <p:cNvSpPr/>
          <p:nvPr/>
        </p:nvSpPr>
        <p:spPr>
          <a:xfrm rot="16200000" flipV="1">
            <a:off x="-277961" y="1644147"/>
            <a:ext cx="9073228" cy="2708534"/>
          </a:xfrm>
          <a:prstGeom prst="rect">
            <a:avLst/>
          </a:prstGeom>
          <a:solidFill>
            <a:srgbClr val="D0DCEC">
              <a:alpha val="7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lide Number Placeholder 5">
            <a:extLst>
              <a:ext uri="{FF2B5EF4-FFF2-40B4-BE49-F238E27FC236}">
                <a16:creationId xmlns:a16="http://schemas.microsoft.com/office/drawing/2014/main" id="{DB608CF7-3591-DF40-A593-3EF7BBCF515E}"/>
              </a:ext>
            </a:extLst>
          </p:cNvPr>
          <p:cNvSpPr>
            <a:spLocks noGrp="1"/>
          </p:cNvSpPr>
          <p:nvPr>
            <p:ph type="sldNum" sz="quarter" idx="12"/>
          </p:nvPr>
        </p:nvSpPr>
        <p:spPr>
          <a:xfrm>
            <a:off x="11398259" y="6277222"/>
            <a:ext cx="602741" cy="365125"/>
          </a:xfrm>
        </p:spPr>
        <p:txBody>
          <a:bodyPr>
            <a:normAutofit/>
          </a:bodyPr>
          <a:lstStyle/>
          <a:p>
            <a:pPr>
              <a:spcAft>
                <a:spcPts val="600"/>
              </a:spcAft>
            </a:pPr>
            <a:fld id="{7448383F-A80B-42EE-AF2A-9BC947A43F02}" type="slidenum">
              <a:rPr lang="en-US" smtClean="0">
                <a:solidFill>
                  <a:schemeClr val="bg2">
                    <a:lumMod val="25000"/>
                  </a:schemeClr>
                </a:solidFill>
                <a:latin typeface="Times New Roman" panose="02020603050405020304" pitchFamily="18" charset="0"/>
                <a:cs typeface="Times New Roman" panose="02020603050405020304" pitchFamily="18" charset="0"/>
              </a:rPr>
              <a:pPr>
                <a:spcAft>
                  <a:spcPts val="600"/>
                </a:spcAft>
              </a:pPr>
              <a:t>10</a:t>
            </a:fld>
            <a:endParaRPr lang="en-US"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id="{7602F661-1CB9-BE44-8752-033995C4A2D1}"/>
              </a:ext>
            </a:extLst>
          </p:cNvPr>
          <p:cNvSpPr txBox="1">
            <a:spLocks/>
          </p:cNvSpPr>
          <p:nvPr/>
        </p:nvSpPr>
        <p:spPr>
          <a:xfrm>
            <a:off x="7036777" y="831295"/>
            <a:ext cx="6831900" cy="16758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i="0" u="none" strike="noStrike" dirty="0">
                <a:solidFill>
                  <a:srgbClr val="222222"/>
                </a:solidFill>
                <a:effectLst/>
                <a:latin typeface="Times New Roman" panose="02020603050405020304" pitchFamily="18" charset="0"/>
              </a:rPr>
              <a:t>Time Off</a:t>
            </a:r>
            <a:endParaRPr lang="en-US" sz="4800" dirty="0"/>
          </a:p>
        </p:txBody>
      </p:sp>
      <p:sp>
        <p:nvSpPr>
          <p:cNvPr id="9" name="Title 1">
            <a:extLst>
              <a:ext uri="{FF2B5EF4-FFF2-40B4-BE49-F238E27FC236}">
                <a16:creationId xmlns:a16="http://schemas.microsoft.com/office/drawing/2014/main" id="{932F7D77-B8A3-C74A-B365-91C787597608}"/>
              </a:ext>
            </a:extLst>
          </p:cNvPr>
          <p:cNvSpPr txBox="1">
            <a:spLocks/>
          </p:cNvSpPr>
          <p:nvPr/>
        </p:nvSpPr>
        <p:spPr>
          <a:xfrm>
            <a:off x="7176993" y="1629773"/>
            <a:ext cx="5686599" cy="42167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15938" indent="-515938">
              <a:lnSpc>
                <a:spcPct val="10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Sick and Safe Leave</a:t>
            </a:r>
          </a:p>
          <a:p>
            <a:pPr marL="515938" indent="-515938">
              <a:lnSpc>
                <a:spcPct val="10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PTO</a:t>
            </a:r>
          </a:p>
          <a:p>
            <a:pPr marL="515938" indent="-515938">
              <a:lnSpc>
                <a:spcPct val="10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Holidays</a:t>
            </a:r>
          </a:p>
          <a:p>
            <a:pPr marL="515938" indent="-515938">
              <a:lnSpc>
                <a:spcPct val="10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Parental Leave</a:t>
            </a:r>
          </a:p>
          <a:p>
            <a:pPr marL="515938" indent="-515938">
              <a:lnSpc>
                <a:spcPct val="10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FMLA</a:t>
            </a:r>
          </a:p>
          <a:p>
            <a:pPr marL="515938" indent="-515938">
              <a:lnSpc>
                <a:spcPct val="10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Other Leaves</a:t>
            </a:r>
          </a:p>
        </p:txBody>
      </p:sp>
      <p:sp>
        <p:nvSpPr>
          <p:cNvPr id="10" name="Rectangle 9">
            <a:extLst>
              <a:ext uri="{FF2B5EF4-FFF2-40B4-BE49-F238E27FC236}">
                <a16:creationId xmlns:a16="http://schemas.microsoft.com/office/drawing/2014/main" id="{EFF3F07D-D712-0242-8CED-1536507BDA17}"/>
              </a:ext>
            </a:extLst>
          </p:cNvPr>
          <p:cNvSpPr/>
          <p:nvPr/>
        </p:nvSpPr>
        <p:spPr>
          <a:xfrm rot="5400000" flipH="1">
            <a:off x="2845782" y="-1848304"/>
            <a:ext cx="117208" cy="6524366"/>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marker on a page of a calendar&#10;&#10;Description automatically generated">
            <a:extLst>
              <a:ext uri="{FF2B5EF4-FFF2-40B4-BE49-F238E27FC236}">
                <a16:creationId xmlns:a16="http://schemas.microsoft.com/office/drawing/2014/main" id="{89C0B5DC-84EE-D25B-3940-7F2344A1882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640" y="1693546"/>
            <a:ext cx="6624209" cy="4427947"/>
          </a:xfrm>
          <a:prstGeom prst="rect">
            <a:avLst/>
          </a:prstGeom>
        </p:spPr>
      </p:pic>
      <p:sp>
        <p:nvSpPr>
          <p:cNvPr id="4" name="Footer Placeholder 6">
            <a:extLst>
              <a:ext uri="{FF2B5EF4-FFF2-40B4-BE49-F238E27FC236}">
                <a16:creationId xmlns:a16="http://schemas.microsoft.com/office/drawing/2014/main" id="{DB4AA615-7F02-74A2-0396-2697AA468CC2}"/>
              </a:ext>
            </a:extLst>
          </p:cNvPr>
          <p:cNvSpPr>
            <a:spLocks noGrp="1"/>
          </p:cNvSpPr>
          <p:nvPr>
            <p:ph type="ftr" sz="quarter" idx="11"/>
          </p:nvPr>
        </p:nvSpPr>
        <p:spPr>
          <a:xfrm>
            <a:off x="198183" y="6369852"/>
            <a:ext cx="3141785" cy="365125"/>
          </a:xfrm>
        </p:spPr>
        <p:txBody>
          <a:bodyPr>
            <a:normAutofit/>
          </a:bodyPr>
          <a:lstStyle/>
          <a:p>
            <a:pPr algn="l">
              <a:spcAft>
                <a:spcPts val="600"/>
              </a:spcAft>
            </a:pPr>
            <a:r>
              <a:rPr lang="en-US" sz="1000" dirty="0">
                <a:solidFill>
                  <a:schemeClr val="tx1">
                    <a:lumMod val="75000"/>
                    <a:lumOff val="25000"/>
                  </a:schemeClr>
                </a:solidFill>
                <a:latin typeface="Times New Roman" panose="02020603050405020304" pitchFamily="18" charset="0"/>
                <a:cs typeface="Times New Roman" panose="02020603050405020304" pitchFamily="18" charset="0"/>
              </a:rPr>
              <a:t>© 2024 Roe Law Group, PLLC</a:t>
            </a:r>
          </a:p>
        </p:txBody>
      </p:sp>
    </p:spTree>
    <p:extLst>
      <p:ext uri="{BB962C8B-B14F-4D97-AF65-F5344CB8AC3E}">
        <p14:creationId xmlns:p14="http://schemas.microsoft.com/office/powerpoint/2010/main" val="3468616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erson sitting at a desk in front of a computer screen&#10;&#10;Description automatically generated with low confidence">
            <a:extLst>
              <a:ext uri="{FF2B5EF4-FFF2-40B4-BE49-F238E27FC236}">
                <a16:creationId xmlns:a16="http://schemas.microsoft.com/office/drawing/2014/main" id="{80373382-6EEC-994E-BD50-9C8D73636D5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05527" y="3796621"/>
            <a:ext cx="6024861" cy="8196909"/>
          </a:xfrm>
          <a:prstGeom prst="rect">
            <a:avLst/>
          </a:prstGeom>
        </p:spPr>
      </p:pic>
      <p:sp>
        <p:nvSpPr>
          <p:cNvPr id="23" name="Slide Number Placeholder 5">
            <a:extLst>
              <a:ext uri="{FF2B5EF4-FFF2-40B4-BE49-F238E27FC236}">
                <a16:creationId xmlns:a16="http://schemas.microsoft.com/office/drawing/2014/main" id="{CF3F185D-D5EC-C748-87C4-13F01D642E0E}"/>
              </a:ext>
            </a:extLst>
          </p:cNvPr>
          <p:cNvSpPr txBox="1">
            <a:spLocks/>
          </p:cNvSpPr>
          <p:nvPr/>
        </p:nvSpPr>
        <p:spPr>
          <a:xfrm>
            <a:off x="11398259" y="6277222"/>
            <a:ext cx="602741"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7448383F-A80B-42EE-AF2A-9BC947A43F02}" type="slidenum">
              <a:rPr lang="en-US" smtClean="0">
                <a:solidFill>
                  <a:schemeClr val="bg1"/>
                </a:solidFill>
                <a:latin typeface="Times New Roman" panose="02020603050405020304" pitchFamily="18" charset="0"/>
                <a:cs typeface="Times New Roman" panose="02020603050405020304" pitchFamily="18" charset="0"/>
              </a:rPr>
              <a:pPr>
                <a:spcAft>
                  <a:spcPts val="600"/>
                </a:spcAft>
              </a:pPr>
              <a:t>11</a:t>
            </a:fld>
            <a:endParaRPr lang="en-US" dirty="0">
              <a:solidFill>
                <a:schemeClr val="bg1"/>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94F4FA61-AEC7-8D4B-BA32-670CF0F1F134}"/>
              </a:ext>
            </a:extLst>
          </p:cNvPr>
          <p:cNvSpPr/>
          <p:nvPr/>
        </p:nvSpPr>
        <p:spPr>
          <a:xfrm rot="10800000" flipH="1">
            <a:off x="-1772284" y="5865949"/>
            <a:ext cx="10415209" cy="121585"/>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BF43713-CAA3-AD3A-895F-1D89E71B54CC}"/>
              </a:ext>
            </a:extLst>
          </p:cNvPr>
          <p:cNvSpPr>
            <a:spLocks noGrp="1"/>
          </p:cNvSpPr>
          <p:nvPr>
            <p:ph type="title"/>
          </p:nvPr>
        </p:nvSpPr>
        <p:spPr>
          <a:xfrm>
            <a:off x="759070" y="401730"/>
            <a:ext cx="8464061" cy="1325563"/>
          </a:xfrm>
        </p:spPr>
        <p:txBody>
          <a:bodyPr/>
          <a:lstStyle/>
          <a:p>
            <a:r>
              <a:rPr lang="en-US" b="1" dirty="0">
                <a:latin typeface="Times New Roman" panose="02020603050405020304" pitchFamily="18" charset="0"/>
                <a:cs typeface="Times New Roman" panose="02020603050405020304" pitchFamily="18" charset="0"/>
              </a:rPr>
              <a:t>Cannabis and Drug Testing</a:t>
            </a:r>
          </a:p>
        </p:txBody>
      </p:sp>
      <p:sp>
        <p:nvSpPr>
          <p:cNvPr id="3" name="Content Placeholder 2">
            <a:extLst>
              <a:ext uri="{FF2B5EF4-FFF2-40B4-BE49-F238E27FC236}">
                <a16:creationId xmlns:a16="http://schemas.microsoft.com/office/drawing/2014/main" id="{D238770B-C25F-0474-A3C5-A666617AB7EE}"/>
              </a:ext>
            </a:extLst>
          </p:cNvPr>
          <p:cNvSpPr>
            <a:spLocks noGrp="1"/>
          </p:cNvSpPr>
          <p:nvPr>
            <p:ph idx="1"/>
          </p:nvPr>
        </p:nvSpPr>
        <p:spPr>
          <a:xfrm>
            <a:off x="1137427" y="1784941"/>
            <a:ext cx="6617091" cy="4023360"/>
          </a:xfrm>
        </p:spPr>
        <p:txBody>
          <a:bodyPr>
            <a:noAutofit/>
          </a:bodyPr>
          <a:lstStyle/>
          <a:p>
            <a:pPr marL="0" marR="0" lvl="0" indent="0">
              <a:lnSpc>
                <a:spcPct val="100000"/>
              </a:lnSpc>
              <a:spcBef>
                <a:spcPts val="0"/>
              </a:spcBef>
              <a:spcAft>
                <a:spcPts val="1200"/>
              </a:spcAft>
              <a:buNone/>
              <a:tabLst>
                <a:tab pos="457200" algn="l"/>
              </a:tabLst>
            </a:pPr>
            <a:r>
              <a:rPr lang="en-US" sz="2400" kern="100" spc="15" dirty="0">
                <a:solidFill>
                  <a:srgbClr val="292929"/>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States are increasingly passing legislation legalizing the use of marijuana, either for medical or recreational use. With the Department of Health and Human Services considering rescheduling marijuana from Schedule I to Schedule III, the trend is towards legalization. Employers should update policies related to cannabis and consider reviewing or eliminating drug testing policies. </a:t>
            </a:r>
            <a:endParaRPr lang="en-US" sz="2400" kern="100" dirty="0">
              <a:solidFill>
                <a:srgbClr val="292929"/>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Picture 4" descr="A hand touching a plant&#10;&#10;Description automatically generated">
            <a:extLst>
              <a:ext uri="{FF2B5EF4-FFF2-40B4-BE49-F238E27FC236}">
                <a16:creationId xmlns:a16="http://schemas.microsoft.com/office/drawing/2014/main" id="{FE3A63D3-8948-8257-BE07-2BEACBD4917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60732" y="-153721"/>
            <a:ext cx="8178624" cy="5452417"/>
          </a:xfrm>
          <a:prstGeom prst="rect">
            <a:avLst/>
          </a:prstGeom>
        </p:spPr>
      </p:pic>
      <p:sp>
        <p:nvSpPr>
          <p:cNvPr id="6" name="Footer Placeholder 6">
            <a:extLst>
              <a:ext uri="{FF2B5EF4-FFF2-40B4-BE49-F238E27FC236}">
                <a16:creationId xmlns:a16="http://schemas.microsoft.com/office/drawing/2014/main" id="{1EBEF830-ACAE-FE7F-211B-69F671521A72}"/>
              </a:ext>
            </a:extLst>
          </p:cNvPr>
          <p:cNvSpPr>
            <a:spLocks noGrp="1"/>
          </p:cNvSpPr>
          <p:nvPr>
            <p:ph type="ftr" sz="quarter" idx="11"/>
          </p:nvPr>
        </p:nvSpPr>
        <p:spPr>
          <a:xfrm>
            <a:off x="198183" y="6369852"/>
            <a:ext cx="3141785" cy="365125"/>
          </a:xfrm>
        </p:spPr>
        <p:txBody>
          <a:bodyPr>
            <a:normAutofit/>
          </a:bodyPr>
          <a:lstStyle/>
          <a:p>
            <a:pPr algn="l">
              <a:spcAft>
                <a:spcPts val="600"/>
              </a:spcAft>
            </a:pPr>
            <a:r>
              <a:rPr lang="en-US" sz="1000" dirty="0">
                <a:solidFill>
                  <a:schemeClr val="tx1">
                    <a:lumMod val="75000"/>
                    <a:lumOff val="25000"/>
                  </a:schemeClr>
                </a:solidFill>
                <a:latin typeface="Times New Roman" panose="02020603050405020304" pitchFamily="18" charset="0"/>
                <a:cs typeface="Times New Roman" panose="02020603050405020304" pitchFamily="18" charset="0"/>
              </a:rPr>
              <a:t>© 2024 Roe Law Group, PLLC</a:t>
            </a:r>
          </a:p>
        </p:txBody>
      </p:sp>
    </p:spTree>
    <p:extLst>
      <p:ext uri="{BB962C8B-B14F-4D97-AF65-F5344CB8AC3E}">
        <p14:creationId xmlns:p14="http://schemas.microsoft.com/office/powerpoint/2010/main" val="791383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1D4D2FD-6FA0-0113-F8A9-A06D60035A52}"/>
              </a:ext>
            </a:extLst>
          </p:cNvPr>
          <p:cNvSpPr/>
          <p:nvPr/>
        </p:nvSpPr>
        <p:spPr>
          <a:xfrm>
            <a:off x="-985567" y="1586169"/>
            <a:ext cx="4233409" cy="6057927"/>
          </a:xfrm>
          <a:prstGeom prst="rect">
            <a:avLst/>
          </a:prstGeom>
          <a:solidFill>
            <a:srgbClr val="3057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75000"/>
                </a:schemeClr>
              </a:solidFill>
            </a:endParaRPr>
          </a:p>
        </p:txBody>
      </p:sp>
      <p:sp>
        <p:nvSpPr>
          <p:cNvPr id="8" name="Title 1">
            <a:extLst>
              <a:ext uri="{FF2B5EF4-FFF2-40B4-BE49-F238E27FC236}">
                <a16:creationId xmlns:a16="http://schemas.microsoft.com/office/drawing/2014/main" id="{7602F661-1CB9-BE44-8752-033995C4A2D1}"/>
              </a:ext>
            </a:extLst>
          </p:cNvPr>
          <p:cNvSpPr txBox="1">
            <a:spLocks/>
          </p:cNvSpPr>
          <p:nvPr/>
        </p:nvSpPr>
        <p:spPr>
          <a:xfrm>
            <a:off x="6544442" y="882859"/>
            <a:ext cx="4962049" cy="16758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800" b="1" dirty="0">
                <a:latin typeface="Times New Roman" panose="02020603050405020304" pitchFamily="18" charset="0"/>
                <a:cs typeface="Times New Roman" panose="02020603050405020304" pitchFamily="18" charset="0"/>
              </a:rPr>
              <a:t>Remote Work Policies and Performance Management</a:t>
            </a:r>
            <a:endParaRPr lang="en-US" sz="3800" b="1" i="1" spc="100" dirty="0">
              <a:latin typeface="Times New Roman" panose="020206030504050203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932F7D77-B8A3-C74A-B365-91C787597608}"/>
              </a:ext>
            </a:extLst>
          </p:cNvPr>
          <p:cNvSpPr txBox="1">
            <a:spLocks/>
          </p:cNvSpPr>
          <p:nvPr/>
        </p:nvSpPr>
        <p:spPr>
          <a:xfrm>
            <a:off x="410548" y="2637437"/>
            <a:ext cx="6438122" cy="30197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nSpc>
                <a:spcPct val="100000"/>
              </a:lnSpc>
              <a:buFont typeface="Arial" panose="020B0604020202020204" pitchFamily="34" charset="0"/>
              <a:buChar char="•"/>
            </a:pPr>
            <a:endParaRPr lang="en-US" sz="2800" i="1" dirty="0">
              <a:solidFill>
                <a:schemeClr val="bg1"/>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5BE82C16-04B2-407A-8ACD-D2667798DF0F}"/>
              </a:ext>
            </a:extLst>
          </p:cNvPr>
          <p:cNvSpPr txBox="1"/>
          <p:nvPr/>
        </p:nvSpPr>
        <p:spPr>
          <a:xfrm>
            <a:off x="6592629" y="2794913"/>
            <a:ext cx="4962049" cy="2862322"/>
          </a:xfrm>
          <a:prstGeom prst="rect">
            <a:avLst/>
          </a:prstGeom>
          <a:noFill/>
        </p:spPr>
        <p:txBody>
          <a:bodyPr wrap="square" rtlCol="0">
            <a:spAutoFit/>
          </a:bodyPr>
          <a:lstStyle/>
          <a:p>
            <a:r>
              <a:rPr lang="en-US" sz="2000" kern="100" spc="15" dirty="0">
                <a:solidFill>
                  <a:srgbClr val="292929"/>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COVID-19 reshaped the structure of the workplace, so having a policy to address remote work has now become standard. Adding or updating this policy is important, especially as it relates to moonlighting and the location of an employee’s primary job site. Where your employee is located can affect tax issues and various state employment laws. </a:t>
            </a:r>
            <a:endParaRPr lang="en-US" sz="2000" kern="100" dirty="0">
              <a:solidFill>
                <a:srgbClr val="292929"/>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Slide Number Placeholder 5">
            <a:extLst>
              <a:ext uri="{FF2B5EF4-FFF2-40B4-BE49-F238E27FC236}">
                <a16:creationId xmlns:a16="http://schemas.microsoft.com/office/drawing/2014/main" id="{DB608CF7-3591-DF40-A593-3EF7BBCF515E}"/>
              </a:ext>
            </a:extLst>
          </p:cNvPr>
          <p:cNvSpPr>
            <a:spLocks noGrp="1"/>
          </p:cNvSpPr>
          <p:nvPr>
            <p:ph type="sldNum" sz="quarter" idx="12"/>
          </p:nvPr>
        </p:nvSpPr>
        <p:spPr>
          <a:xfrm>
            <a:off x="11398259" y="6277222"/>
            <a:ext cx="602741" cy="365125"/>
          </a:xfrm>
        </p:spPr>
        <p:txBody>
          <a:bodyPr>
            <a:normAutofit/>
          </a:bodyPr>
          <a:lstStyle/>
          <a:p>
            <a:pPr>
              <a:spcAft>
                <a:spcPts val="600"/>
              </a:spcAft>
            </a:pPr>
            <a:fld id="{7448383F-A80B-42EE-AF2A-9BC947A43F02}" type="slidenum">
              <a:rPr lang="en-US" smtClean="0">
                <a:solidFill>
                  <a:schemeClr val="tx1">
                    <a:lumMod val="65000"/>
                    <a:lumOff val="35000"/>
                  </a:schemeClr>
                </a:solidFill>
                <a:latin typeface="Times New Roman" panose="02020603050405020304" pitchFamily="18" charset="0"/>
                <a:cs typeface="Times New Roman" panose="02020603050405020304" pitchFamily="18" charset="0"/>
              </a:rPr>
              <a:pPr>
                <a:spcAft>
                  <a:spcPts val="600"/>
                </a:spcAft>
              </a:pPr>
              <a:t>12</a:t>
            </a:fld>
            <a:endParaRPr lang="en-US"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1EE51F31-5C60-E683-E3B0-F2AE8FDBB122}"/>
              </a:ext>
            </a:extLst>
          </p:cNvPr>
          <p:cNvSpPr/>
          <p:nvPr/>
        </p:nvSpPr>
        <p:spPr>
          <a:xfrm rot="5400000" flipH="1">
            <a:off x="7078493" y="2945380"/>
            <a:ext cx="830087" cy="7799319"/>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79219021-AEAB-B35A-D60A-B3962AEA8080}"/>
              </a:ext>
            </a:extLst>
          </p:cNvPr>
          <p:cNvSpPr/>
          <p:nvPr/>
        </p:nvSpPr>
        <p:spPr>
          <a:xfrm rot="10800000" flipH="1">
            <a:off x="5837147" y="619874"/>
            <a:ext cx="90823" cy="472518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A6EA7EF8-A3C1-ECA3-4AF4-562A657707D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91787" y="-791563"/>
            <a:ext cx="5113030" cy="6858000"/>
          </a:xfrm>
          <a:prstGeom prst="rect">
            <a:avLst/>
          </a:prstGeom>
        </p:spPr>
      </p:pic>
      <p:sp>
        <p:nvSpPr>
          <p:cNvPr id="11" name="Footer Placeholder 6">
            <a:extLst>
              <a:ext uri="{FF2B5EF4-FFF2-40B4-BE49-F238E27FC236}">
                <a16:creationId xmlns:a16="http://schemas.microsoft.com/office/drawing/2014/main" id="{2A81EE1F-60CA-9B4F-742C-109CAE7BF001}"/>
              </a:ext>
            </a:extLst>
          </p:cNvPr>
          <p:cNvSpPr txBox="1">
            <a:spLocks/>
          </p:cNvSpPr>
          <p:nvPr/>
        </p:nvSpPr>
        <p:spPr>
          <a:xfrm>
            <a:off x="198183" y="6369852"/>
            <a:ext cx="3141785" cy="365125"/>
          </a:xfrm>
          <a:prstGeom prst="rect">
            <a:avLst/>
          </a:prstGeom>
        </p:spPr>
        <p:txBody>
          <a:bodyPr vert="horz" lIns="91440" tIns="45720" rIns="91440" bIns="45720" rtlCol="0" anchor="ctr">
            <a:normAutofit/>
          </a:bodyP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Aft>
                <a:spcPts val="600"/>
              </a:spcAft>
            </a:pPr>
            <a:r>
              <a:rPr lang="en-US" sz="1000" dirty="0">
                <a:solidFill>
                  <a:schemeClr val="bg1">
                    <a:lumMod val="95000"/>
                  </a:schemeClr>
                </a:solidFill>
                <a:latin typeface="Times New Roman" panose="02020603050405020304" pitchFamily="18" charset="0"/>
                <a:cs typeface="Times New Roman" panose="02020603050405020304" pitchFamily="18" charset="0"/>
              </a:rPr>
              <a:t>© 2024 Roe Law Group, PLLC</a:t>
            </a:r>
          </a:p>
        </p:txBody>
      </p:sp>
    </p:spTree>
    <p:extLst>
      <p:ext uri="{BB962C8B-B14F-4D97-AF65-F5344CB8AC3E}">
        <p14:creationId xmlns:p14="http://schemas.microsoft.com/office/powerpoint/2010/main" val="2182089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EACEE6-1027-FCE8-1B27-5381B82D7233}"/>
              </a:ext>
            </a:extLst>
          </p:cNvPr>
          <p:cNvSpPr/>
          <p:nvPr/>
        </p:nvSpPr>
        <p:spPr>
          <a:xfrm>
            <a:off x="-840631" y="6105505"/>
            <a:ext cx="7772400" cy="92521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71B27"/>
              </a:solidFill>
            </a:endParaRPr>
          </a:p>
        </p:txBody>
      </p:sp>
      <p:sp>
        <p:nvSpPr>
          <p:cNvPr id="8" name="Title 1">
            <a:extLst>
              <a:ext uri="{FF2B5EF4-FFF2-40B4-BE49-F238E27FC236}">
                <a16:creationId xmlns:a16="http://schemas.microsoft.com/office/drawing/2014/main" id="{7602F661-1CB9-BE44-8752-033995C4A2D1}"/>
              </a:ext>
            </a:extLst>
          </p:cNvPr>
          <p:cNvSpPr txBox="1">
            <a:spLocks/>
          </p:cNvSpPr>
          <p:nvPr/>
        </p:nvSpPr>
        <p:spPr>
          <a:xfrm>
            <a:off x="773202" y="907412"/>
            <a:ext cx="5382432" cy="16758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400" b="1" kern="100" spc="15" dirty="0">
                <a:solidFill>
                  <a:srgbClr val="292929"/>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Artificial Intelligence</a:t>
            </a:r>
            <a:r>
              <a:rPr lang="en-US" sz="4400" kern="100" spc="15" dirty="0">
                <a:solidFill>
                  <a:srgbClr val="292929"/>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 </a:t>
            </a:r>
            <a:endParaRPr lang="en-US" sz="4200" i="1" spc="100" dirty="0">
              <a:latin typeface="Times New Roman" panose="020206030504050203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932F7D77-B8A3-C74A-B365-91C787597608}"/>
              </a:ext>
            </a:extLst>
          </p:cNvPr>
          <p:cNvSpPr txBox="1">
            <a:spLocks/>
          </p:cNvSpPr>
          <p:nvPr/>
        </p:nvSpPr>
        <p:spPr>
          <a:xfrm>
            <a:off x="410548" y="2637437"/>
            <a:ext cx="6438122" cy="30197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nSpc>
                <a:spcPct val="100000"/>
              </a:lnSpc>
              <a:buFont typeface="Arial" panose="020B0604020202020204" pitchFamily="34" charset="0"/>
              <a:buChar char="•"/>
            </a:pPr>
            <a:endParaRPr lang="en-US" sz="2800" i="1" dirty="0">
              <a:solidFill>
                <a:schemeClr val="bg1"/>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5BE82C16-04B2-407A-8ACD-D2667798DF0F}"/>
              </a:ext>
            </a:extLst>
          </p:cNvPr>
          <p:cNvSpPr txBox="1"/>
          <p:nvPr/>
        </p:nvSpPr>
        <p:spPr>
          <a:xfrm>
            <a:off x="482953" y="2981433"/>
            <a:ext cx="5506834" cy="3046988"/>
          </a:xfrm>
          <a:prstGeom prst="rect">
            <a:avLst/>
          </a:prstGeom>
          <a:noFill/>
        </p:spPr>
        <p:txBody>
          <a:bodyPr wrap="square" rtlCol="0">
            <a:spAutoFit/>
          </a:bodyPr>
          <a:lstStyle/>
          <a:p>
            <a:r>
              <a:rPr lang="en-US" sz="2400" kern="100" spc="15" dirty="0">
                <a:solidFill>
                  <a:srgbClr val="292929"/>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AI became a cultural touchstone in 2023. Its potential effects and implications extend to nearly every industry. Employers should consider including a policy to address AI </a:t>
            </a:r>
            <a:r>
              <a:rPr lang="en-US" sz="2400" i="1" kern="100" spc="15" dirty="0">
                <a:solidFill>
                  <a:srgbClr val="292929"/>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misuse</a:t>
            </a:r>
            <a:r>
              <a:rPr lang="en-US" sz="2400" kern="100" spc="15" dirty="0">
                <a:solidFill>
                  <a:srgbClr val="292929"/>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 and clarify </a:t>
            </a:r>
            <a:r>
              <a:rPr lang="en-US" sz="2400" kern="100" spc="15" dirty="0">
                <a:solidFill>
                  <a:srgbClr val="292929"/>
                </a:solidFill>
                <a:highlight>
                  <a:srgbClr val="FFFFFF"/>
                </a:highlight>
                <a:latin typeface="Times New Roman" panose="02020603050405020304" pitchFamily="18" charset="0"/>
                <a:ea typeface="Calibri" panose="020F0502020204030204" pitchFamily="34" charset="0"/>
                <a:cs typeface="Times New Roman" panose="02020603050405020304" pitchFamily="18" charset="0"/>
              </a:rPr>
              <a:t>for</a:t>
            </a:r>
            <a:r>
              <a:rPr lang="en-US" sz="2400" kern="100" spc="15" dirty="0">
                <a:solidFill>
                  <a:srgbClr val="292929"/>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 employees when AI is appropriate and when it is prohibited. Confidentiality is also critical here.</a:t>
            </a:r>
            <a:endParaRPr lang="en-US" sz="2400" kern="100" dirty="0">
              <a:solidFill>
                <a:srgbClr val="292929"/>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Slide Number Placeholder 5">
            <a:extLst>
              <a:ext uri="{FF2B5EF4-FFF2-40B4-BE49-F238E27FC236}">
                <a16:creationId xmlns:a16="http://schemas.microsoft.com/office/drawing/2014/main" id="{DB608CF7-3591-DF40-A593-3EF7BBCF515E}"/>
              </a:ext>
            </a:extLst>
          </p:cNvPr>
          <p:cNvSpPr>
            <a:spLocks noGrp="1"/>
          </p:cNvSpPr>
          <p:nvPr>
            <p:ph type="sldNum" sz="quarter" idx="12"/>
          </p:nvPr>
        </p:nvSpPr>
        <p:spPr>
          <a:xfrm>
            <a:off x="11398259" y="6277222"/>
            <a:ext cx="602741" cy="365125"/>
          </a:xfrm>
        </p:spPr>
        <p:txBody>
          <a:bodyPr>
            <a:normAutofit/>
          </a:bodyPr>
          <a:lstStyle/>
          <a:p>
            <a:pPr>
              <a:spcAft>
                <a:spcPts val="600"/>
              </a:spcAft>
            </a:pPr>
            <a:fld id="{7448383F-A80B-42EE-AF2A-9BC947A43F02}" type="slidenum">
              <a:rPr lang="en-US" smtClean="0">
                <a:solidFill>
                  <a:schemeClr val="tx1">
                    <a:lumMod val="65000"/>
                    <a:lumOff val="35000"/>
                  </a:schemeClr>
                </a:solidFill>
                <a:latin typeface="Times New Roman" panose="02020603050405020304" pitchFamily="18" charset="0"/>
                <a:cs typeface="Times New Roman" panose="02020603050405020304" pitchFamily="18" charset="0"/>
              </a:rPr>
              <a:pPr>
                <a:spcAft>
                  <a:spcPts val="600"/>
                </a:spcAft>
              </a:pPr>
              <a:t>13</a:t>
            </a:fld>
            <a:endParaRPr lang="en-US"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E92939FA-CF62-AFDC-40AA-1AB83608CC3B}"/>
              </a:ext>
            </a:extLst>
          </p:cNvPr>
          <p:cNvSpPr/>
          <p:nvPr/>
        </p:nvSpPr>
        <p:spPr>
          <a:xfrm>
            <a:off x="-840631" y="-258634"/>
            <a:ext cx="7772400" cy="92521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71B27"/>
              </a:solidFill>
            </a:endParaRPr>
          </a:p>
        </p:txBody>
      </p:sp>
      <p:sp>
        <p:nvSpPr>
          <p:cNvPr id="5" name="Rectangle 4">
            <a:extLst>
              <a:ext uri="{FF2B5EF4-FFF2-40B4-BE49-F238E27FC236}">
                <a16:creationId xmlns:a16="http://schemas.microsoft.com/office/drawing/2014/main" id="{70072849-D957-B41B-818F-E90520FFB84D}"/>
              </a:ext>
            </a:extLst>
          </p:cNvPr>
          <p:cNvSpPr/>
          <p:nvPr/>
        </p:nvSpPr>
        <p:spPr>
          <a:xfrm flipH="1">
            <a:off x="-701846" y="2807387"/>
            <a:ext cx="4597054" cy="6178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wireframe of a brain&#10;&#10;Description automatically generated with medium confidence">
            <a:extLst>
              <a:ext uri="{FF2B5EF4-FFF2-40B4-BE49-F238E27FC236}">
                <a16:creationId xmlns:a16="http://schemas.microsoft.com/office/drawing/2014/main" id="{7CBC96BB-98D7-A9B6-68B4-D72EB386640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931769" y="657546"/>
            <a:ext cx="6828191" cy="5460803"/>
          </a:xfrm>
          <a:prstGeom prst="rect">
            <a:avLst/>
          </a:prstGeom>
        </p:spPr>
      </p:pic>
      <p:sp>
        <p:nvSpPr>
          <p:cNvPr id="11" name="Footer Placeholder 6">
            <a:extLst>
              <a:ext uri="{FF2B5EF4-FFF2-40B4-BE49-F238E27FC236}">
                <a16:creationId xmlns:a16="http://schemas.microsoft.com/office/drawing/2014/main" id="{D7A77628-C8D3-C84E-F66C-87F7AA8300EB}"/>
              </a:ext>
            </a:extLst>
          </p:cNvPr>
          <p:cNvSpPr>
            <a:spLocks noGrp="1"/>
          </p:cNvSpPr>
          <p:nvPr>
            <p:ph type="ftr" sz="quarter" idx="11"/>
          </p:nvPr>
        </p:nvSpPr>
        <p:spPr>
          <a:xfrm>
            <a:off x="198183" y="6369852"/>
            <a:ext cx="3141785" cy="365125"/>
          </a:xfrm>
        </p:spPr>
        <p:txBody>
          <a:bodyPr>
            <a:normAutofit/>
          </a:bodyPr>
          <a:lstStyle/>
          <a:p>
            <a:pPr algn="l">
              <a:spcAft>
                <a:spcPts val="600"/>
              </a:spcAft>
            </a:pPr>
            <a:r>
              <a:rPr lang="en-US" sz="1000" dirty="0">
                <a:solidFill>
                  <a:schemeClr val="bg1">
                    <a:lumMod val="95000"/>
                  </a:schemeClr>
                </a:solidFill>
                <a:latin typeface="Times New Roman" panose="02020603050405020304" pitchFamily="18" charset="0"/>
                <a:cs typeface="Times New Roman" panose="02020603050405020304" pitchFamily="18" charset="0"/>
              </a:rPr>
              <a:t>© 2024 Roe Law Group, PLLC</a:t>
            </a:r>
          </a:p>
        </p:txBody>
      </p:sp>
    </p:spTree>
    <p:extLst>
      <p:ext uri="{BB962C8B-B14F-4D97-AF65-F5344CB8AC3E}">
        <p14:creationId xmlns:p14="http://schemas.microsoft.com/office/powerpoint/2010/main" val="14725323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602F661-1CB9-BE44-8752-033995C4A2D1}"/>
              </a:ext>
            </a:extLst>
          </p:cNvPr>
          <p:cNvSpPr txBox="1">
            <a:spLocks/>
          </p:cNvSpPr>
          <p:nvPr/>
        </p:nvSpPr>
        <p:spPr>
          <a:xfrm>
            <a:off x="5991569" y="492676"/>
            <a:ext cx="5771785" cy="16758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900" b="1" i="1" spc="100" dirty="0">
                <a:latin typeface="Times New Roman" panose="02020603050405020304" pitchFamily="18" charset="0"/>
                <a:cs typeface="Times New Roman" panose="02020603050405020304" pitchFamily="18" charset="0"/>
              </a:rPr>
              <a:t>Pay Transparency</a:t>
            </a:r>
            <a:endParaRPr lang="en-US" sz="4900" i="1" spc="100" dirty="0"/>
          </a:p>
        </p:txBody>
      </p:sp>
      <p:sp>
        <p:nvSpPr>
          <p:cNvPr id="9" name="Title 1">
            <a:extLst>
              <a:ext uri="{FF2B5EF4-FFF2-40B4-BE49-F238E27FC236}">
                <a16:creationId xmlns:a16="http://schemas.microsoft.com/office/drawing/2014/main" id="{932F7D77-B8A3-C74A-B365-91C787597608}"/>
              </a:ext>
            </a:extLst>
          </p:cNvPr>
          <p:cNvSpPr txBox="1">
            <a:spLocks/>
          </p:cNvSpPr>
          <p:nvPr/>
        </p:nvSpPr>
        <p:spPr>
          <a:xfrm>
            <a:off x="410548" y="2637437"/>
            <a:ext cx="6438122" cy="30197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nSpc>
                <a:spcPct val="100000"/>
              </a:lnSpc>
              <a:buFont typeface="Arial" panose="020B0604020202020204" pitchFamily="34" charset="0"/>
              <a:buChar char="•"/>
            </a:pPr>
            <a:endParaRPr lang="en-US" sz="2800" i="1" dirty="0">
              <a:solidFill>
                <a:schemeClr val="bg1"/>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5BE82C16-04B2-407A-8ACD-D2667798DF0F}"/>
              </a:ext>
            </a:extLst>
          </p:cNvPr>
          <p:cNvSpPr txBox="1"/>
          <p:nvPr/>
        </p:nvSpPr>
        <p:spPr>
          <a:xfrm>
            <a:off x="5860392" y="1918392"/>
            <a:ext cx="5563539" cy="5262979"/>
          </a:xfrm>
          <a:prstGeom prst="rect">
            <a:avLst/>
          </a:prstGeom>
          <a:noFill/>
        </p:spPr>
        <p:txBody>
          <a:bodyPr wrap="square" rtlCol="0">
            <a:spAutoFit/>
          </a:bodyPr>
          <a:lstStyle/>
          <a:p>
            <a:r>
              <a:rPr lang="en-US" sz="2200" kern="100" spc="15" dirty="0">
                <a:solidFill>
                  <a:srgbClr val="292929"/>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Pay equity claims, primarily governed by the Equal Pay Act of 1963 (prohibiting discrimination in pay based on an employee’s sex), have seen increased traction. Additionally, some states have implemented laws requiring transparency in salaries for all employees both publicly (job ads) and upon request and prohibiting inquiries into the wage history of applicants. Before making pay information publicly available, employers should consider a pay equity audit and </a:t>
            </a:r>
            <a:r>
              <a:rPr lang="en-US" sz="2200" kern="100" spc="15">
                <a:solidFill>
                  <a:srgbClr val="292929"/>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ensure their </a:t>
            </a:r>
            <a:r>
              <a:rPr lang="en-US" sz="2200" kern="100" spc="15" dirty="0">
                <a:solidFill>
                  <a:srgbClr val="292929"/>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handbook is consistent with the variet</a:t>
            </a:r>
            <a:r>
              <a:rPr lang="en-US" sz="2200" kern="100" spc="15" dirty="0">
                <a:solidFill>
                  <a:srgbClr val="292929"/>
                </a:solidFill>
                <a:highlight>
                  <a:srgbClr val="FFFFFF"/>
                </a:highlight>
                <a:latin typeface="Times New Roman" panose="02020603050405020304" pitchFamily="18" charset="0"/>
                <a:ea typeface="Calibri" panose="020F0502020204030204" pitchFamily="34" charset="0"/>
                <a:cs typeface="Times New Roman" panose="02020603050405020304" pitchFamily="18" charset="0"/>
              </a:rPr>
              <a:t>y of laws which have been passed</a:t>
            </a:r>
            <a:r>
              <a:rPr lang="en-US" sz="2200" kern="100" spc="15" dirty="0">
                <a:solidFill>
                  <a:srgbClr val="292929"/>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latin typeface="Times New Roman" panose="02020603050405020304" pitchFamily="18" charset="0"/>
              <a:cs typeface="Times New Roman" panose="02020603050405020304" pitchFamily="18" charset="0"/>
            </a:endParaRPr>
          </a:p>
          <a:p>
            <a:pPr algn="l"/>
            <a:endParaRPr lang="en-US" sz="3200" b="0" i="0" dirty="0">
              <a:solidFill>
                <a:srgbClr val="31273F"/>
              </a:solidFill>
              <a:effectLst/>
              <a:latin typeface="Montserrat" pitchFamily="2" charset="77"/>
            </a:endParaRP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p:sp>
        <p:nvSpPr>
          <p:cNvPr id="13" name="Slide Number Placeholder 5">
            <a:extLst>
              <a:ext uri="{FF2B5EF4-FFF2-40B4-BE49-F238E27FC236}">
                <a16:creationId xmlns:a16="http://schemas.microsoft.com/office/drawing/2014/main" id="{DB608CF7-3591-DF40-A593-3EF7BBCF515E}"/>
              </a:ext>
            </a:extLst>
          </p:cNvPr>
          <p:cNvSpPr>
            <a:spLocks noGrp="1"/>
          </p:cNvSpPr>
          <p:nvPr>
            <p:ph type="sldNum" sz="quarter" idx="12"/>
          </p:nvPr>
        </p:nvSpPr>
        <p:spPr>
          <a:xfrm>
            <a:off x="11398259" y="6277222"/>
            <a:ext cx="602741" cy="365125"/>
          </a:xfrm>
        </p:spPr>
        <p:txBody>
          <a:bodyPr>
            <a:normAutofit/>
          </a:bodyPr>
          <a:lstStyle/>
          <a:p>
            <a:pPr>
              <a:spcAft>
                <a:spcPts val="600"/>
              </a:spcAft>
            </a:pPr>
            <a:fld id="{7448383F-A80B-42EE-AF2A-9BC947A43F02}" type="slidenum">
              <a:rPr lang="en-US" smtClean="0">
                <a:solidFill>
                  <a:schemeClr val="tx1">
                    <a:lumMod val="65000"/>
                    <a:lumOff val="35000"/>
                  </a:schemeClr>
                </a:solidFill>
                <a:latin typeface="Times New Roman" panose="02020603050405020304" pitchFamily="18" charset="0"/>
                <a:cs typeface="Times New Roman" panose="02020603050405020304" pitchFamily="18" charset="0"/>
              </a:rPr>
              <a:pPr>
                <a:spcAft>
                  <a:spcPts val="600"/>
                </a:spcAft>
              </a:pPr>
              <a:t>14</a:t>
            </a:fld>
            <a:endParaRPr lang="en-US"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91C4DF8C-9F70-0C7E-E6BF-65F4904133B1}"/>
              </a:ext>
            </a:extLst>
          </p:cNvPr>
          <p:cNvSpPr/>
          <p:nvPr/>
        </p:nvSpPr>
        <p:spPr>
          <a:xfrm>
            <a:off x="-2106224" y="1885228"/>
            <a:ext cx="7454097" cy="431625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71B27"/>
              </a:solidFill>
            </a:endParaRPr>
          </a:p>
        </p:txBody>
      </p:sp>
      <p:sp>
        <p:nvSpPr>
          <p:cNvPr id="4" name="Rectangle 3">
            <a:extLst>
              <a:ext uri="{FF2B5EF4-FFF2-40B4-BE49-F238E27FC236}">
                <a16:creationId xmlns:a16="http://schemas.microsoft.com/office/drawing/2014/main" id="{2E5DD091-54B6-66E2-32F9-BF4D4AE37AF7}"/>
              </a:ext>
            </a:extLst>
          </p:cNvPr>
          <p:cNvSpPr/>
          <p:nvPr/>
        </p:nvSpPr>
        <p:spPr>
          <a:xfrm rot="5400000" flipH="1">
            <a:off x="1671710" y="-1976570"/>
            <a:ext cx="1362710" cy="5989616"/>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ECB841F-7385-4500-03FE-30AC6DE4EA71}"/>
              </a:ext>
            </a:extLst>
          </p:cNvPr>
          <p:cNvSpPr/>
          <p:nvPr/>
        </p:nvSpPr>
        <p:spPr>
          <a:xfrm rot="10800000" flipH="1">
            <a:off x="5494510" y="336883"/>
            <a:ext cx="6994269" cy="84222"/>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one dollar bill on a white background&#10;&#10;Description automatically generated">
            <a:extLst>
              <a:ext uri="{FF2B5EF4-FFF2-40B4-BE49-F238E27FC236}">
                <a16:creationId xmlns:a16="http://schemas.microsoft.com/office/drawing/2014/main" id="{729AD154-F8DB-6349-142D-DE60A8F37A7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367910" y="1253014"/>
            <a:ext cx="4624755" cy="3824436"/>
          </a:xfrm>
          <a:prstGeom prst="rect">
            <a:avLst/>
          </a:prstGeom>
        </p:spPr>
      </p:pic>
      <p:sp>
        <p:nvSpPr>
          <p:cNvPr id="10" name="Footer Placeholder 6">
            <a:extLst>
              <a:ext uri="{FF2B5EF4-FFF2-40B4-BE49-F238E27FC236}">
                <a16:creationId xmlns:a16="http://schemas.microsoft.com/office/drawing/2014/main" id="{646AF252-7040-414A-C895-9AFD014C1F61}"/>
              </a:ext>
            </a:extLst>
          </p:cNvPr>
          <p:cNvSpPr>
            <a:spLocks noGrp="1"/>
          </p:cNvSpPr>
          <p:nvPr>
            <p:ph type="ftr" sz="quarter" idx="11"/>
          </p:nvPr>
        </p:nvSpPr>
        <p:spPr>
          <a:xfrm>
            <a:off x="198183" y="6369852"/>
            <a:ext cx="3141785" cy="365125"/>
          </a:xfrm>
        </p:spPr>
        <p:txBody>
          <a:bodyPr>
            <a:normAutofit/>
          </a:bodyPr>
          <a:lstStyle/>
          <a:p>
            <a:pPr algn="l">
              <a:spcAft>
                <a:spcPts val="600"/>
              </a:spcAft>
            </a:pPr>
            <a:r>
              <a:rPr lang="en-US" sz="1000" dirty="0">
                <a:solidFill>
                  <a:schemeClr val="tx1">
                    <a:lumMod val="75000"/>
                    <a:lumOff val="25000"/>
                  </a:schemeClr>
                </a:solidFill>
                <a:latin typeface="Times New Roman" panose="02020603050405020304" pitchFamily="18" charset="0"/>
                <a:cs typeface="Times New Roman" panose="02020603050405020304" pitchFamily="18" charset="0"/>
              </a:rPr>
              <a:t>© 2024 Roe Law Group, PLLC</a:t>
            </a:r>
          </a:p>
        </p:txBody>
      </p:sp>
    </p:spTree>
    <p:extLst>
      <p:ext uri="{BB962C8B-B14F-4D97-AF65-F5344CB8AC3E}">
        <p14:creationId xmlns:p14="http://schemas.microsoft.com/office/powerpoint/2010/main" val="1935857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low angle view of a building&#10;&#10;Description automatically generated">
            <a:extLst>
              <a:ext uri="{FF2B5EF4-FFF2-40B4-BE49-F238E27FC236}">
                <a16:creationId xmlns:a16="http://schemas.microsoft.com/office/drawing/2014/main" id="{1EC089D0-0C9F-9842-8D41-6710AC3FE6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0800000">
            <a:off x="8673242" y="-176889"/>
            <a:ext cx="4731729" cy="7211777"/>
          </a:xfrm>
          <a:prstGeom prst="rect">
            <a:avLst/>
          </a:prstGeom>
        </p:spPr>
      </p:pic>
      <p:sp>
        <p:nvSpPr>
          <p:cNvPr id="10" name="Content Placeholder 2">
            <a:extLst>
              <a:ext uri="{FF2B5EF4-FFF2-40B4-BE49-F238E27FC236}">
                <a16:creationId xmlns:a16="http://schemas.microsoft.com/office/drawing/2014/main" id="{8902F84A-7E73-1341-9D59-45D31A410000}"/>
              </a:ext>
            </a:extLst>
          </p:cNvPr>
          <p:cNvSpPr txBox="1">
            <a:spLocks/>
          </p:cNvSpPr>
          <p:nvPr/>
        </p:nvSpPr>
        <p:spPr>
          <a:xfrm>
            <a:off x="2434280" y="2404576"/>
            <a:ext cx="4864049" cy="48072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00"/>
              </a:spcBef>
              <a:spcAft>
                <a:spcPct val="20000"/>
              </a:spcAft>
              <a:buFont typeface="Arial" panose="020B0604020202020204" pitchFamily="34" charset="0"/>
              <a:buNone/>
            </a:pPr>
            <a:endParaRPr lang="en-US" altLang="en-US" sz="1600" dirty="0">
              <a:latin typeface="Times New Roman" panose="02020603050405020304" pitchFamily="18" charset="0"/>
              <a:cs typeface="Times New Roman" panose="02020603050405020304" pitchFamily="18" charset="0"/>
            </a:endParaRPr>
          </a:p>
          <a:p>
            <a:pPr>
              <a:lnSpc>
                <a:spcPct val="100000"/>
              </a:lnSpc>
              <a:spcBef>
                <a:spcPts val="100"/>
              </a:spcBef>
              <a:spcAft>
                <a:spcPct val="20000"/>
              </a:spcAft>
              <a:buFont typeface="Arial" panose="020B0604020202020204" pitchFamily="34" charset="0"/>
              <a:buNone/>
            </a:pPr>
            <a:endParaRPr lang="en-US" altLang="en-US" sz="1600" dirty="0">
              <a:latin typeface="Times New Roman" panose="02020603050405020304" pitchFamily="18" charset="0"/>
              <a:cs typeface="Times New Roman" panose="02020603050405020304" pitchFamily="18" charset="0"/>
            </a:endParaRPr>
          </a:p>
          <a:p>
            <a:pPr>
              <a:lnSpc>
                <a:spcPct val="100000"/>
              </a:lnSpc>
              <a:spcBef>
                <a:spcPts val="100"/>
              </a:spcBef>
              <a:spcAft>
                <a:spcPct val="20000"/>
              </a:spcAft>
              <a:buFont typeface="Arial" panose="020B0604020202020204" pitchFamily="34" charset="0"/>
              <a:buNone/>
            </a:pPr>
            <a:r>
              <a:rPr lang="en-US" altLang="en-US" sz="1600" dirty="0">
                <a:latin typeface="Times New Roman" panose="02020603050405020304" pitchFamily="18" charset="0"/>
                <a:cs typeface="Times New Roman" panose="02020603050405020304" pitchFamily="18" charset="0"/>
              </a:rPr>
              <a:t>Roe Law Group, PLLC </a:t>
            </a:r>
          </a:p>
          <a:p>
            <a:pPr>
              <a:lnSpc>
                <a:spcPct val="100000"/>
              </a:lnSpc>
              <a:spcBef>
                <a:spcPts val="100"/>
              </a:spcBef>
              <a:spcAft>
                <a:spcPct val="20000"/>
              </a:spcAft>
              <a:buFont typeface="Arial" panose="020B0604020202020204" pitchFamily="34" charset="0"/>
              <a:buNone/>
            </a:pPr>
            <a:r>
              <a:rPr lang="en-US" altLang="en-US" sz="1600" dirty="0">
                <a:latin typeface="Times New Roman" panose="02020603050405020304" pitchFamily="18" charset="0"/>
                <a:cs typeface="Times New Roman" panose="02020603050405020304" pitchFamily="18" charset="0"/>
              </a:rPr>
              <a:t>60 South Sixth Street, Suite 3750</a:t>
            </a:r>
          </a:p>
          <a:p>
            <a:pPr>
              <a:lnSpc>
                <a:spcPct val="100000"/>
              </a:lnSpc>
              <a:spcBef>
                <a:spcPts val="100"/>
              </a:spcBef>
              <a:spcAft>
                <a:spcPct val="20000"/>
              </a:spcAft>
              <a:buFont typeface="Arial" panose="020B0604020202020204" pitchFamily="34" charset="0"/>
              <a:buNone/>
            </a:pPr>
            <a:r>
              <a:rPr lang="en-US" altLang="en-US" sz="1600" dirty="0">
                <a:latin typeface="Times New Roman" panose="02020603050405020304" pitchFamily="18" charset="0"/>
                <a:cs typeface="Times New Roman" panose="02020603050405020304" pitchFamily="18" charset="0"/>
              </a:rPr>
              <a:t>Minneapolis, MN  55402</a:t>
            </a:r>
          </a:p>
          <a:p>
            <a:pPr>
              <a:lnSpc>
                <a:spcPct val="100000"/>
              </a:lnSpc>
              <a:spcBef>
                <a:spcPts val="100"/>
              </a:spcBef>
              <a:spcAft>
                <a:spcPct val="20000"/>
              </a:spcAft>
              <a:buFont typeface="Arial" panose="020B0604020202020204" pitchFamily="34" charset="0"/>
              <a:buNone/>
            </a:pPr>
            <a:r>
              <a:rPr lang="en-US" altLang="en-US" sz="1600" dirty="0">
                <a:latin typeface="Times New Roman" panose="02020603050405020304" pitchFamily="18" charset="0"/>
                <a:cs typeface="Times New Roman" panose="02020603050405020304" pitchFamily="18" charset="0"/>
              </a:rPr>
              <a:t>612-351-8305 (direct)</a:t>
            </a:r>
          </a:p>
          <a:p>
            <a:pPr>
              <a:lnSpc>
                <a:spcPct val="100000"/>
              </a:lnSpc>
              <a:spcBef>
                <a:spcPts val="100"/>
              </a:spcBef>
              <a:buFont typeface="Arial" panose="020B0604020202020204" pitchFamily="34" charset="0"/>
              <a:buNone/>
            </a:pPr>
            <a:r>
              <a:rPr lang="en-US" altLang="en-US" sz="1600" dirty="0" err="1">
                <a:latin typeface="Times New Roman" panose="02020603050405020304" pitchFamily="18" charset="0"/>
                <a:cs typeface="Times New Roman" panose="02020603050405020304" pitchFamily="18" charset="0"/>
              </a:rPr>
              <a:t>jroe@roelawgroup.com</a:t>
            </a:r>
            <a:endParaRPr lang="en-US" altLang="en-US" sz="1600" dirty="0">
              <a:latin typeface="Times New Roman" panose="02020603050405020304" pitchFamily="18" charset="0"/>
              <a:cs typeface="Times New Roman" panose="02020603050405020304" pitchFamily="18" charset="0"/>
            </a:endParaRPr>
          </a:p>
          <a:p>
            <a:pPr>
              <a:lnSpc>
                <a:spcPct val="100000"/>
              </a:lnSpc>
              <a:spcBef>
                <a:spcPts val="100"/>
              </a:spcBef>
              <a:buFont typeface="Arial" panose="020B0604020202020204" pitchFamily="34" charset="0"/>
              <a:buNone/>
            </a:pPr>
            <a:r>
              <a:rPr lang="en-US" altLang="en-US" sz="1600" dirty="0" err="1">
                <a:latin typeface="Times New Roman" panose="02020603050405020304" pitchFamily="18" charset="0"/>
                <a:cs typeface="Times New Roman" panose="02020603050405020304" pitchFamily="18" charset="0"/>
              </a:rPr>
              <a:t>www.roelawgroup.com</a:t>
            </a:r>
            <a:r>
              <a:rPr lang="en-US" altLang="en-US" sz="1800" dirty="0">
                <a:latin typeface="Times New Roman" panose="02020603050405020304" pitchFamily="18" charset="0"/>
                <a:cs typeface="Times New Roman" panose="02020603050405020304" pitchFamily="18" charset="0"/>
              </a:rPr>
              <a:t>	</a:t>
            </a:r>
          </a:p>
          <a:p>
            <a:pPr>
              <a:lnSpc>
                <a:spcPct val="100000"/>
              </a:lnSpc>
              <a:spcBef>
                <a:spcPts val="100"/>
              </a:spcBef>
              <a:buFont typeface="Arial" panose="020B0604020202020204" pitchFamily="34" charset="0"/>
              <a:buNone/>
            </a:pPr>
            <a:endParaRPr lang="en-US" altLang="en-US" sz="2000" dirty="0">
              <a:latin typeface="Times New Roman" panose="02020603050405020304" pitchFamily="18" charset="0"/>
              <a:cs typeface="Times New Roman" panose="02020603050405020304" pitchFamily="18" charset="0"/>
            </a:endParaRPr>
          </a:p>
          <a:p>
            <a:pPr>
              <a:lnSpc>
                <a:spcPct val="100000"/>
              </a:lnSpc>
              <a:spcBef>
                <a:spcPts val="100"/>
              </a:spcBef>
              <a:buFont typeface="Arial" panose="020B0604020202020204" pitchFamily="34" charset="0"/>
              <a:buNone/>
            </a:pPr>
            <a:endParaRPr lang="en-US" altLang="en-US" sz="2000" dirty="0">
              <a:latin typeface="Times New Roman" panose="02020603050405020304" pitchFamily="18" charset="0"/>
              <a:cs typeface="Times New Roman" panose="02020603050405020304" pitchFamily="18" charset="0"/>
            </a:endParaRPr>
          </a:p>
          <a:p>
            <a:pPr>
              <a:lnSpc>
                <a:spcPct val="100000"/>
              </a:lnSpc>
              <a:spcBef>
                <a:spcPts val="100"/>
              </a:spcBef>
              <a:buFont typeface="Arial" panose="020B0604020202020204" pitchFamily="34" charset="0"/>
              <a:buNone/>
            </a:pPr>
            <a:endParaRPr lang="en-US" altLang="en-US" sz="2000" dirty="0">
              <a:latin typeface="Times New Roman" panose="02020603050405020304" pitchFamily="18" charset="0"/>
              <a:cs typeface="Times New Roman" panose="02020603050405020304" pitchFamily="18" charset="0"/>
            </a:endParaRPr>
          </a:p>
          <a:p>
            <a:pPr algn="ctr">
              <a:spcBef>
                <a:spcPts val="500"/>
              </a:spcBef>
              <a:buFont typeface="Arial" panose="020B0604020202020204" pitchFamily="34" charset="0"/>
              <a:buNone/>
            </a:pPr>
            <a:r>
              <a:rPr lang="en-US" sz="1800" i="1" dirty="0">
                <a:solidFill>
                  <a:schemeClr val="bg2">
                    <a:lumMod val="25000"/>
                  </a:schemeClr>
                </a:solidFill>
                <a:latin typeface="Times New Roman" panose="02020603050405020304" pitchFamily="18" charset="0"/>
                <a:cs typeface="Times New Roman" panose="02020603050405020304" pitchFamily="18" charset="0"/>
              </a:rPr>
              <a:t>These materials are for informational purposes only and should not be used as legal advice.</a:t>
            </a:r>
            <a:endParaRPr lang="en-US" sz="1800"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13" name="Content Placeholder 2">
            <a:extLst>
              <a:ext uri="{FF2B5EF4-FFF2-40B4-BE49-F238E27FC236}">
                <a16:creationId xmlns:a16="http://schemas.microsoft.com/office/drawing/2014/main" id="{2AA6B6A6-FF29-A547-A1BC-1C849745CAE7}"/>
              </a:ext>
            </a:extLst>
          </p:cNvPr>
          <p:cNvSpPr txBox="1">
            <a:spLocks/>
          </p:cNvSpPr>
          <p:nvPr/>
        </p:nvSpPr>
        <p:spPr>
          <a:xfrm>
            <a:off x="1993276" y="1652584"/>
            <a:ext cx="5305053" cy="54919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500"/>
              </a:spcBef>
              <a:spcAft>
                <a:spcPct val="20000"/>
              </a:spcAft>
              <a:buFont typeface="Arial" panose="020B0604020202020204" pitchFamily="34" charset="0"/>
              <a:buNone/>
            </a:pPr>
            <a:endParaRPr lang="en-US" sz="2300" b="1" spc="100" dirty="0">
              <a:solidFill>
                <a:schemeClr val="tx2">
                  <a:lumMod val="10000"/>
                </a:schemeClr>
              </a:solidFill>
              <a:latin typeface="Times New Roman" panose="02020603050405020304" pitchFamily="18" charset="0"/>
              <a:cs typeface="Times New Roman" panose="02020603050405020304" pitchFamily="18" charset="0"/>
            </a:endParaRPr>
          </a:p>
        </p:txBody>
      </p:sp>
      <p:sp>
        <p:nvSpPr>
          <p:cNvPr id="15" name="Slide Number Placeholder 5">
            <a:extLst>
              <a:ext uri="{FF2B5EF4-FFF2-40B4-BE49-F238E27FC236}">
                <a16:creationId xmlns:a16="http://schemas.microsoft.com/office/drawing/2014/main" id="{E3E55DBA-4606-2F43-B729-AEFD8782711A}"/>
              </a:ext>
            </a:extLst>
          </p:cNvPr>
          <p:cNvSpPr txBox="1">
            <a:spLocks/>
          </p:cNvSpPr>
          <p:nvPr/>
        </p:nvSpPr>
        <p:spPr>
          <a:xfrm>
            <a:off x="11398259" y="6277222"/>
            <a:ext cx="602741"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7448383F-A80B-42EE-AF2A-9BC947A43F02}" type="slidenum">
              <a:rPr lang="en-US" smtClean="0">
                <a:solidFill>
                  <a:schemeClr val="tx1"/>
                </a:solidFill>
                <a:latin typeface="Times New Roman" panose="02020603050405020304" pitchFamily="18" charset="0"/>
                <a:cs typeface="Times New Roman" panose="02020603050405020304" pitchFamily="18" charset="0"/>
              </a:rPr>
              <a:pPr>
                <a:spcAft>
                  <a:spcPts val="600"/>
                </a:spcAft>
              </a:pPr>
              <a:t>15</a:t>
            </a:fld>
            <a:endParaRPr lang="en-US" dirty="0">
              <a:solidFill>
                <a:schemeClr val="tx1"/>
              </a:solidFill>
              <a:latin typeface="Times New Roman" panose="020206030504050203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961CBF53-C81C-DC4C-824D-06014B6A88D5}"/>
              </a:ext>
            </a:extLst>
          </p:cNvPr>
          <p:cNvSpPr>
            <a:spLocks noGrp="1"/>
          </p:cNvSpPr>
          <p:nvPr>
            <p:ph type="title"/>
          </p:nvPr>
        </p:nvSpPr>
        <p:spPr>
          <a:xfrm>
            <a:off x="1684545" y="449377"/>
            <a:ext cx="7118465" cy="1666501"/>
          </a:xfrm>
        </p:spPr>
        <p:txBody>
          <a:bodyPr>
            <a:normAutofit/>
          </a:bodyPr>
          <a:lstStyle/>
          <a:p>
            <a:r>
              <a:rPr lang="en-US" altLang="en-US" sz="4600" b="1" dirty="0">
                <a:solidFill>
                  <a:schemeClr val="bg2">
                    <a:lumMod val="10000"/>
                  </a:schemeClr>
                </a:solidFill>
                <a:latin typeface="Times New Roman" panose="02020603050405020304" pitchFamily="18" charset="0"/>
                <a:cs typeface="Times New Roman" panose="02020603050405020304" pitchFamily="18" charset="0"/>
              </a:rPr>
              <a:t>For More Information</a:t>
            </a:r>
            <a:endParaRPr lang="en-US" sz="4600" b="1"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8BB4B29C-F54A-FD4D-85E2-3633424892A3}"/>
              </a:ext>
            </a:extLst>
          </p:cNvPr>
          <p:cNvSpPr/>
          <p:nvPr/>
        </p:nvSpPr>
        <p:spPr>
          <a:xfrm rot="16200000" flipV="1">
            <a:off x="-1910102" y="2152500"/>
            <a:ext cx="5801369" cy="1101357"/>
          </a:xfrm>
          <a:prstGeom prst="rect">
            <a:avLst/>
          </a:prstGeom>
          <a:solidFill>
            <a:srgbClr val="D0DCEC">
              <a:alpha val="7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BB145697-03E9-A043-8E7E-CDCDB6A39108}"/>
              </a:ext>
            </a:extLst>
          </p:cNvPr>
          <p:cNvSpPr/>
          <p:nvPr/>
        </p:nvSpPr>
        <p:spPr>
          <a:xfrm flipH="1">
            <a:off x="958923" y="-260700"/>
            <a:ext cx="78922" cy="6194538"/>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09785636-D9E4-BC5F-509E-4614AA482397}"/>
              </a:ext>
            </a:extLst>
          </p:cNvPr>
          <p:cNvSpPr/>
          <p:nvPr/>
        </p:nvSpPr>
        <p:spPr>
          <a:xfrm>
            <a:off x="-423649" y="-681247"/>
            <a:ext cx="720269" cy="4807201"/>
          </a:xfrm>
          <a:prstGeom prst="rect">
            <a:avLst/>
          </a:prstGeom>
          <a:solidFill>
            <a:srgbClr val="6680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75000"/>
                </a:schemeClr>
              </a:solidFill>
            </a:endParaRPr>
          </a:p>
        </p:txBody>
      </p:sp>
      <p:sp>
        <p:nvSpPr>
          <p:cNvPr id="5" name="Footer Placeholder 6">
            <a:extLst>
              <a:ext uri="{FF2B5EF4-FFF2-40B4-BE49-F238E27FC236}">
                <a16:creationId xmlns:a16="http://schemas.microsoft.com/office/drawing/2014/main" id="{F1B03F24-73D7-069D-FB0E-196E729ED1EB}"/>
              </a:ext>
            </a:extLst>
          </p:cNvPr>
          <p:cNvSpPr>
            <a:spLocks noGrp="1"/>
          </p:cNvSpPr>
          <p:nvPr>
            <p:ph type="ftr" sz="quarter" idx="11"/>
          </p:nvPr>
        </p:nvSpPr>
        <p:spPr>
          <a:xfrm>
            <a:off x="198183" y="6369852"/>
            <a:ext cx="3141785" cy="365125"/>
          </a:xfrm>
        </p:spPr>
        <p:txBody>
          <a:bodyPr>
            <a:normAutofit/>
          </a:bodyPr>
          <a:lstStyle/>
          <a:p>
            <a:pPr algn="l">
              <a:spcAft>
                <a:spcPts val="600"/>
              </a:spcAft>
            </a:pPr>
            <a:r>
              <a:rPr lang="en-US" sz="1000" dirty="0">
                <a:solidFill>
                  <a:schemeClr val="tx1">
                    <a:lumMod val="75000"/>
                    <a:lumOff val="25000"/>
                  </a:schemeClr>
                </a:solidFill>
                <a:latin typeface="Times New Roman" panose="02020603050405020304" pitchFamily="18" charset="0"/>
                <a:cs typeface="Times New Roman" panose="02020603050405020304" pitchFamily="18" charset="0"/>
              </a:rPr>
              <a:t>© 2024 Roe Law Group, PLLC</a:t>
            </a:r>
          </a:p>
        </p:txBody>
      </p:sp>
      <p:pic>
        <p:nvPicPr>
          <p:cNvPr id="2" name="Picture 1" descr="signature_911438686">
            <a:extLst>
              <a:ext uri="{FF2B5EF4-FFF2-40B4-BE49-F238E27FC236}">
                <a16:creationId xmlns:a16="http://schemas.microsoft.com/office/drawing/2014/main" id="{79B13A31-B267-A50B-8158-873D753981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2820" y="2211511"/>
            <a:ext cx="2841102" cy="530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4345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id="{DB608CF7-3591-DF40-A593-3EF7BBCF515E}"/>
              </a:ext>
            </a:extLst>
          </p:cNvPr>
          <p:cNvSpPr>
            <a:spLocks noGrp="1"/>
          </p:cNvSpPr>
          <p:nvPr>
            <p:ph type="sldNum" sz="quarter" idx="12"/>
          </p:nvPr>
        </p:nvSpPr>
        <p:spPr>
          <a:xfrm>
            <a:off x="11398259" y="6277222"/>
            <a:ext cx="602741" cy="365125"/>
          </a:xfrm>
        </p:spPr>
        <p:txBody>
          <a:bodyPr>
            <a:normAutofit/>
          </a:bodyPr>
          <a:lstStyle/>
          <a:p>
            <a:pPr>
              <a:spcAft>
                <a:spcPts val="600"/>
              </a:spcAft>
            </a:pPr>
            <a:fld id="{7448383F-A80B-42EE-AF2A-9BC947A43F02}" type="slidenum">
              <a:rPr lang="en-US" smtClean="0">
                <a:solidFill>
                  <a:schemeClr val="tx1"/>
                </a:solidFill>
                <a:latin typeface="Times New Roman" panose="02020603050405020304" pitchFamily="18" charset="0"/>
                <a:cs typeface="Times New Roman" panose="02020603050405020304" pitchFamily="18" charset="0"/>
              </a:rPr>
              <a:pPr>
                <a:spcAft>
                  <a:spcPts val="600"/>
                </a:spcAft>
              </a:pPr>
              <a:t>2</a:t>
            </a:fld>
            <a:endParaRPr lang="en-US" dirty="0">
              <a:solidFill>
                <a:schemeClr val="tx1"/>
              </a:solidFill>
              <a:latin typeface="Times New Roman" panose="020206030504050203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id="{7602F661-1CB9-BE44-8752-033995C4A2D1}"/>
              </a:ext>
            </a:extLst>
          </p:cNvPr>
          <p:cNvSpPr txBox="1">
            <a:spLocks/>
          </p:cNvSpPr>
          <p:nvPr/>
        </p:nvSpPr>
        <p:spPr>
          <a:xfrm>
            <a:off x="7550293" y="1193958"/>
            <a:ext cx="9042089" cy="16758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500" b="1" dirty="0">
                <a:latin typeface="Times New Roman" panose="02020603050405020304" pitchFamily="18" charset="0"/>
                <a:cs typeface="Times New Roman" panose="02020603050405020304" pitchFamily="18" charset="0"/>
              </a:rPr>
              <a:t>AGENDA?</a:t>
            </a:r>
          </a:p>
        </p:txBody>
      </p:sp>
      <p:sp>
        <p:nvSpPr>
          <p:cNvPr id="14" name="Rectangle 13">
            <a:extLst>
              <a:ext uri="{FF2B5EF4-FFF2-40B4-BE49-F238E27FC236}">
                <a16:creationId xmlns:a16="http://schemas.microsoft.com/office/drawing/2014/main" id="{F4317109-D1D1-594C-95F1-7D8D298563FE}"/>
              </a:ext>
            </a:extLst>
          </p:cNvPr>
          <p:cNvSpPr/>
          <p:nvPr/>
        </p:nvSpPr>
        <p:spPr>
          <a:xfrm rot="10800000" flipH="1" flipV="1">
            <a:off x="-4949527" y="5885653"/>
            <a:ext cx="11778952" cy="57148"/>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456B67EF-B8B5-0642-BB5A-6046F42062BA}"/>
              </a:ext>
            </a:extLst>
          </p:cNvPr>
          <p:cNvSpPr/>
          <p:nvPr/>
        </p:nvSpPr>
        <p:spPr>
          <a:xfrm rot="10800000" flipH="1" flipV="1">
            <a:off x="-4949527" y="904302"/>
            <a:ext cx="11778952" cy="57148"/>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descr="A close up of white paper&#10;&#10;Description automatically generated">
            <a:extLst>
              <a:ext uri="{FF2B5EF4-FFF2-40B4-BE49-F238E27FC236}">
                <a16:creationId xmlns:a16="http://schemas.microsoft.com/office/drawing/2014/main" id="{FC54F860-3CD4-17F8-7309-53236834538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9672" y="1252415"/>
            <a:ext cx="6529753" cy="4353169"/>
          </a:xfrm>
          <a:prstGeom prst="rect">
            <a:avLst/>
          </a:prstGeom>
        </p:spPr>
      </p:pic>
      <p:pic>
        <p:nvPicPr>
          <p:cNvPr id="2" name="Picture 1">
            <a:extLst>
              <a:ext uri="{FF2B5EF4-FFF2-40B4-BE49-F238E27FC236}">
                <a16:creationId xmlns:a16="http://schemas.microsoft.com/office/drawing/2014/main" id="{23B60DBA-D227-3D3F-78D5-6070A83A902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50293" y="2694559"/>
            <a:ext cx="3558113" cy="2453871"/>
          </a:xfrm>
          <a:prstGeom prst="rect">
            <a:avLst/>
          </a:prstGeom>
        </p:spPr>
      </p:pic>
      <p:sp>
        <p:nvSpPr>
          <p:cNvPr id="22" name="Footer Placeholder 6">
            <a:extLst>
              <a:ext uri="{FF2B5EF4-FFF2-40B4-BE49-F238E27FC236}">
                <a16:creationId xmlns:a16="http://schemas.microsoft.com/office/drawing/2014/main" id="{2836CFBE-6A5F-E21A-FDFF-912639063ABB}"/>
              </a:ext>
            </a:extLst>
          </p:cNvPr>
          <p:cNvSpPr>
            <a:spLocks noGrp="1"/>
          </p:cNvSpPr>
          <p:nvPr>
            <p:ph type="ftr" sz="quarter" idx="11"/>
          </p:nvPr>
        </p:nvSpPr>
        <p:spPr>
          <a:xfrm>
            <a:off x="198183" y="6369852"/>
            <a:ext cx="3141785" cy="365125"/>
          </a:xfrm>
        </p:spPr>
        <p:txBody>
          <a:bodyPr>
            <a:normAutofit/>
          </a:bodyPr>
          <a:lstStyle/>
          <a:p>
            <a:pPr algn="l">
              <a:spcAft>
                <a:spcPts val="600"/>
              </a:spcAft>
            </a:pPr>
            <a:r>
              <a:rPr lang="en-US" sz="1000" dirty="0">
                <a:solidFill>
                  <a:schemeClr val="tx1">
                    <a:lumMod val="75000"/>
                    <a:lumOff val="25000"/>
                  </a:schemeClr>
                </a:solidFill>
                <a:latin typeface="Times New Roman" panose="02020603050405020304" pitchFamily="18" charset="0"/>
                <a:cs typeface="Times New Roman" panose="02020603050405020304" pitchFamily="18" charset="0"/>
              </a:rPr>
              <a:t>© 2024 Roe Law Group, PLLC</a:t>
            </a:r>
          </a:p>
        </p:txBody>
      </p:sp>
    </p:spTree>
    <p:extLst>
      <p:ext uri="{BB962C8B-B14F-4D97-AF65-F5344CB8AC3E}">
        <p14:creationId xmlns:p14="http://schemas.microsoft.com/office/powerpoint/2010/main" val="4103066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602F661-1CB9-BE44-8752-033995C4A2D1}"/>
              </a:ext>
            </a:extLst>
          </p:cNvPr>
          <p:cNvSpPr txBox="1">
            <a:spLocks/>
          </p:cNvSpPr>
          <p:nvPr/>
        </p:nvSpPr>
        <p:spPr>
          <a:xfrm>
            <a:off x="811973" y="1856302"/>
            <a:ext cx="5380003" cy="16758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900" b="1" i="1" spc="100" dirty="0">
                <a:latin typeface="Times New Roman" panose="02020603050405020304" pitchFamily="18" charset="0"/>
                <a:cs typeface="Times New Roman" panose="02020603050405020304" pitchFamily="18" charset="0"/>
              </a:rPr>
              <a:t>Standard Best Practices Policies</a:t>
            </a:r>
            <a:endParaRPr lang="en-US" sz="4900" i="1" spc="100" dirty="0"/>
          </a:p>
        </p:txBody>
      </p:sp>
      <p:sp>
        <p:nvSpPr>
          <p:cNvPr id="9" name="Title 1">
            <a:extLst>
              <a:ext uri="{FF2B5EF4-FFF2-40B4-BE49-F238E27FC236}">
                <a16:creationId xmlns:a16="http://schemas.microsoft.com/office/drawing/2014/main" id="{932F7D77-B8A3-C74A-B365-91C787597608}"/>
              </a:ext>
            </a:extLst>
          </p:cNvPr>
          <p:cNvSpPr txBox="1">
            <a:spLocks/>
          </p:cNvSpPr>
          <p:nvPr/>
        </p:nvSpPr>
        <p:spPr>
          <a:xfrm>
            <a:off x="410548" y="2637437"/>
            <a:ext cx="6438122" cy="30197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nSpc>
                <a:spcPct val="100000"/>
              </a:lnSpc>
              <a:buFont typeface="Arial" panose="020B0604020202020204" pitchFamily="34" charset="0"/>
              <a:buChar char="•"/>
            </a:pPr>
            <a:endParaRPr lang="en-US" sz="2800" i="1" dirty="0">
              <a:solidFill>
                <a:schemeClr val="bg1"/>
              </a:solidFill>
              <a:latin typeface="Times New Roman" panose="02020603050405020304" pitchFamily="18" charset="0"/>
              <a:cs typeface="Times New Roman" panose="02020603050405020304" pitchFamily="18" charset="0"/>
            </a:endParaRPr>
          </a:p>
        </p:txBody>
      </p:sp>
      <p:sp>
        <p:nvSpPr>
          <p:cNvPr id="13" name="Slide Number Placeholder 5">
            <a:extLst>
              <a:ext uri="{FF2B5EF4-FFF2-40B4-BE49-F238E27FC236}">
                <a16:creationId xmlns:a16="http://schemas.microsoft.com/office/drawing/2014/main" id="{DB608CF7-3591-DF40-A593-3EF7BBCF515E}"/>
              </a:ext>
            </a:extLst>
          </p:cNvPr>
          <p:cNvSpPr>
            <a:spLocks noGrp="1"/>
          </p:cNvSpPr>
          <p:nvPr>
            <p:ph type="sldNum" sz="quarter" idx="12"/>
          </p:nvPr>
        </p:nvSpPr>
        <p:spPr>
          <a:xfrm>
            <a:off x="11398259" y="6277222"/>
            <a:ext cx="602741" cy="365125"/>
          </a:xfrm>
        </p:spPr>
        <p:txBody>
          <a:bodyPr>
            <a:normAutofit/>
          </a:bodyPr>
          <a:lstStyle/>
          <a:p>
            <a:pPr>
              <a:spcAft>
                <a:spcPts val="600"/>
              </a:spcAft>
            </a:pPr>
            <a:fld id="{7448383F-A80B-42EE-AF2A-9BC947A43F02}" type="slidenum">
              <a:rPr lang="en-US" smtClean="0">
                <a:solidFill>
                  <a:schemeClr val="tx1">
                    <a:lumMod val="65000"/>
                    <a:lumOff val="35000"/>
                  </a:schemeClr>
                </a:solidFill>
                <a:latin typeface="Times New Roman" panose="02020603050405020304" pitchFamily="18" charset="0"/>
                <a:cs typeface="Times New Roman" panose="02020603050405020304" pitchFamily="18" charset="0"/>
              </a:rPr>
              <a:pPr>
                <a:spcAft>
                  <a:spcPts val="600"/>
                </a:spcAft>
              </a:pPr>
              <a:t>3</a:t>
            </a:fld>
            <a:endParaRPr lang="en-US"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24910EAB-1D76-72B9-8320-D3A01949B054}"/>
              </a:ext>
            </a:extLst>
          </p:cNvPr>
          <p:cNvSpPr txBox="1"/>
          <p:nvPr/>
        </p:nvSpPr>
        <p:spPr>
          <a:xfrm>
            <a:off x="4282754" y="3532142"/>
            <a:ext cx="7097273" cy="4832092"/>
          </a:xfrm>
          <a:prstGeom prst="rect">
            <a:avLst/>
          </a:prstGeom>
          <a:noFill/>
        </p:spPr>
        <p:txBody>
          <a:bodyPr wrap="square" rtlCol="0">
            <a:spAutoFit/>
          </a:bodyPr>
          <a:lstStyle/>
          <a:p>
            <a:pPr marL="515938" indent="-515938">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At-Will</a:t>
            </a:r>
          </a:p>
          <a:p>
            <a:pPr marL="515938" indent="-515938">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EEO Statement </a:t>
            </a:r>
          </a:p>
          <a:p>
            <a:pPr marL="515938" indent="-515938">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Reasonable Accommodations</a:t>
            </a:r>
          </a:p>
          <a:p>
            <a:pPr marL="515938" indent="-515938">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Non-Discrimination/Anti-Harassment</a:t>
            </a:r>
          </a:p>
          <a:p>
            <a:pPr marL="515938" indent="-515938">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Anti-Retaliation</a:t>
            </a:r>
          </a:p>
          <a:p>
            <a:pPr marL="515938" indent="-515938">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Reporting Procedures</a:t>
            </a:r>
          </a:p>
          <a:p>
            <a:pPr marL="515938" indent="-515938">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Acknowledgment</a:t>
            </a:r>
          </a:p>
          <a:p>
            <a:pPr marL="515938" indent="-515938">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84C3BDEB-73BE-2603-AF4A-E7508DFEBD3A}"/>
              </a:ext>
            </a:extLst>
          </p:cNvPr>
          <p:cNvSpPr/>
          <p:nvPr/>
        </p:nvSpPr>
        <p:spPr>
          <a:xfrm>
            <a:off x="-1197565" y="397920"/>
            <a:ext cx="14158192" cy="1119602"/>
          </a:xfrm>
          <a:prstGeom prst="rect">
            <a:avLst/>
          </a:prstGeom>
          <a:solidFill>
            <a:srgbClr val="D0DCEC">
              <a:alpha val="7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DA578090-0075-C540-8E87-7ECB6AC80D8C}"/>
              </a:ext>
            </a:extLst>
          </p:cNvPr>
          <p:cNvSpPr/>
          <p:nvPr/>
        </p:nvSpPr>
        <p:spPr>
          <a:xfrm rot="10800000" flipH="1" flipV="1">
            <a:off x="509094" y="678765"/>
            <a:ext cx="11096539" cy="66606"/>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27653842-A43F-F262-1EB2-79A2EA4E48A3}"/>
              </a:ext>
            </a:extLst>
          </p:cNvPr>
          <p:cNvSpPr/>
          <p:nvPr/>
        </p:nvSpPr>
        <p:spPr>
          <a:xfrm rot="10800000" flipH="1">
            <a:off x="-516526" y="4077285"/>
            <a:ext cx="4397523" cy="150306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erson writing in a notebook&#10;&#10;Description automatically generated">
            <a:extLst>
              <a:ext uri="{FF2B5EF4-FFF2-40B4-BE49-F238E27FC236}">
                <a16:creationId xmlns:a16="http://schemas.microsoft.com/office/drawing/2014/main" id="{6D369559-A66A-D3D1-7C7E-BAF03727C3B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013938" y="-3325858"/>
            <a:ext cx="4827590" cy="6797668"/>
          </a:xfrm>
          <a:prstGeom prst="rect">
            <a:avLst/>
          </a:prstGeom>
        </p:spPr>
      </p:pic>
      <p:sp>
        <p:nvSpPr>
          <p:cNvPr id="10" name="Footer Placeholder 6">
            <a:extLst>
              <a:ext uri="{FF2B5EF4-FFF2-40B4-BE49-F238E27FC236}">
                <a16:creationId xmlns:a16="http://schemas.microsoft.com/office/drawing/2014/main" id="{BE06EA88-32EB-F154-44DE-EE7525DA4623}"/>
              </a:ext>
            </a:extLst>
          </p:cNvPr>
          <p:cNvSpPr>
            <a:spLocks noGrp="1"/>
          </p:cNvSpPr>
          <p:nvPr>
            <p:ph type="ftr" sz="quarter" idx="11"/>
          </p:nvPr>
        </p:nvSpPr>
        <p:spPr>
          <a:xfrm>
            <a:off x="198183" y="6369852"/>
            <a:ext cx="3141785" cy="365125"/>
          </a:xfrm>
        </p:spPr>
        <p:txBody>
          <a:bodyPr>
            <a:normAutofit/>
          </a:bodyPr>
          <a:lstStyle/>
          <a:p>
            <a:pPr algn="l">
              <a:spcAft>
                <a:spcPts val="600"/>
              </a:spcAft>
            </a:pPr>
            <a:r>
              <a:rPr lang="en-US" sz="1000" dirty="0">
                <a:solidFill>
                  <a:schemeClr val="tx1">
                    <a:lumMod val="75000"/>
                    <a:lumOff val="25000"/>
                  </a:schemeClr>
                </a:solidFill>
                <a:latin typeface="Times New Roman" panose="02020603050405020304" pitchFamily="18" charset="0"/>
                <a:cs typeface="Times New Roman" panose="02020603050405020304" pitchFamily="18" charset="0"/>
              </a:rPr>
              <a:t>© 2024 Roe Law Group, PLLC</a:t>
            </a:r>
          </a:p>
        </p:txBody>
      </p:sp>
    </p:spTree>
    <p:extLst>
      <p:ext uri="{BB962C8B-B14F-4D97-AF65-F5344CB8AC3E}">
        <p14:creationId xmlns:p14="http://schemas.microsoft.com/office/powerpoint/2010/main" val="218148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0B00F6D-A834-E745-9E78-BB5982779A09}"/>
              </a:ext>
            </a:extLst>
          </p:cNvPr>
          <p:cNvSpPr/>
          <p:nvPr/>
        </p:nvSpPr>
        <p:spPr>
          <a:xfrm>
            <a:off x="-704637" y="4369126"/>
            <a:ext cx="7498080" cy="3091571"/>
          </a:xfrm>
          <a:prstGeom prst="rect">
            <a:avLst/>
          </a:prstGeom>
          <a:solidFill>
            <a:srgbClr val="D0DCEC">
              <a:alpha val="7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Slide Number Placeholder 5">
            <a:extLst>
              <a:ext uri="{FF2B5EF4-FFF2-40B4-BE49-F238E27FC236}">
                <a16:creationId xmlns:a16="http://schemas.microsoft.com/office/drawing/2014/main" id="{01164E5A-2598-6949-890E-CF2858404082}"/>
              </a:ext>
            </a:extLst>
          </p:cNvPr>
          <p:cNvSpPr>
            <a:spLocks noGrp="1"/>
          </p:cNvSpPr>
          <p:nvPr>
            <p:ph type="sldNum" sz="quarter" idx="12"/>
          </p:nvPr>
        </p:nvSpPr>
        <p:spPr>
          <a:xfrm>
            <a:off x="11398259" y="6277222"/>
            <a:ext cx="602741" cy="365125"/>
          </a:xfrm>
        </p:spPr>
        <p:txBody>
          <a:bodyPr>
            <a:normAutofit/>
          </a:bodyPr>
          <a:lstStyle/>
          <a:p>
            <a:pPr>
              <a:spcAft>
                <a:spcPts val="600"/>
              </a:spcAft>
            </a:pPr>
            <a:fld id="{7448383F-A80B-42EE-AF2A-9BC947A43F02}" type="slidenum">
              <a:rPr lang="en-US" smtClean="0">
                <a:solidFill>
                  <a:schemeClr val="tx1">
                    <a:lumMod val="65000"/>
                    <a:lumOff val="35000"/>
                  </a:schemeClr>
                </a:solidFill>
                <a:latin typeface="Times New Roman" panose="02020603050405020304" pitchFamily="18" charset="0"/>
                <a:cs typeface="Times New Roman" panose="02020603050405020304" pitchFamily="18" charset="0"/>
              </a:rPr>
              <a:pPr>
                <a:spcAft>
                  <a:spcPts val="600"/>
                </a:spcAft>
              </a:pPr>
              <a:t>4</a:t>
            </a:fld>
            <a:endParaRPr lang="en-US"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ECBACD3A-8A97-AA45-A138-7AED41BC87F1}"/>
              </a:ext>
            </a:extLst>
          </p:cNvPr>
          <p:cNvSpPr/>
          <p:nvPr/>
        </p:nvSpPr>
        <p:spPr>
          <a:xfrm rot="5400000" flipH="1">
            <a:off x="3592867" y="2116113"/>
            <a:ext cx="761267" cy="61645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42DC616-209D-6041-B654-34ECBFBE6F14}"/>
              </a:ext>
            </a:extLst>
          </p:cNvPr>
          <p:cNvSpPr/>
          <p:nvPr/>
        </p:nvSpPr>
        <p:spPr>
          <a:xfrm rot="5400000" flipH="1">
            <a:off x="3907946" y="2739929"/>
            <a:ext cx="131107" cy="61645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2A189F24-5C7D-1E4C-A0EE-9A3C824A1340}"/>
              </a:ext>
            </a:extLst>
          </p:cNvPr>
          <p:cNvSpPr txBox="1"/>
          <p:nvPr/>
        </p:nvSpPr>
        <p:spPr>
          <a:xfrm>
            <a:off x="785741" y="251356"/>
            <a:ext cx="7848305" cy="1261884"/>
          </a:xfrm>
          <a:prstGeom prst="rect">
            <a:avLst/>
          </a:prstGeom>
          <a:noFill/>
        </p:spPr>
        <p:txBody>
          <a:bodyPr wrap="square" rtlCol="0">
            <a:spAutoFit/>
          </a:bodyPr>
          <a:lstStyle/>
          <a:p>
            <a:pPr algn="ctr"/>
            <a:endParaRPr lang="en-US" sz="3600" b="1" i="1" dirty="0">
              <a:latin typeface="Times New Roman" panose="02020603050405020304" pitchFamily="18" charset="0"/>
              <a:cs typeface="Times New Roman" panose="02020603050405020304" pitchFamily="18" charset="0"/>
            </a:endParaRPr>
          </a:p>
          <a:p>
            <a:r>
              <a:rPr lang="en-US" sz="3900" b="1" kern="100" spc="15" dirty="0">
                <a:solidFill>
                  <a:srgbClr val="292929"/>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Diversity, Equity, and Inclusion</a:t>
            </a:r>
            <a:r>
              <a:rPr lang="en-US" sz="3900" kern="100" spc="15" dirty="0">
                <a:solidFill>
                  <a:srgbClr val="292929"/>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 </a:t>
            </a:r>
            <a:endParaRPr lang="en-US" sz="3900" i="1" spc="100" dirty="0">
              <a:latin typeface="Times New Roman" panose="02020603050405020304" pitchFamily="18" charset="0"/>
              <a:cs typeface="Times New Roman" panose="02020603050405020304" pitchFamily="18" charset="0"/>
            </a:endParaRPr>
          </a:p>
        </p:txBody>
      </p:sp>
      <p:sp>
        <p:nvSpPr>
          <p:cNvPr id="15" name="Title 1">
            <a:extLst>
              <a:ext uri="{FF2B5EF4-FFF2-40B4-BE49-F238E27FC236}">
                <a16:creationId xmlns:a16="http://schemas.microsoft.com/office/drawing/2014/main" id="{59926896-BFB8-A641-BE01-94C2D130AFA8}"/>
              </a:ext>
            </a:extLst>
          </p:cNvPr>
          <p:cNvSpPr txBox="1">
            <a:spLocks/>
          </p:cNvSpPr>
          <p:nvPr/>
        </p:nvSpPr>
        <p:spPr>
          <a:xfrm>
            <a:off x="1234150" y="1200891"/>
            <a:ext cx="5902194" cy="31575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R="0" lvl="0">
              <a:lnSpc>
                <a:spcPct val="100000"/>
              </a:lnSpc>
              <a:spcBef>
                <a:spcPts val="0"/>
              </a:spcBef>
              <a:spcAft>
                <a:spcPts val="1200"/>
              </a:spcAft>
              <a:tabLst>
                <a:tab pos="457200" algn="l"/>
              </a:tabLst>
            </a:pPr>
            <a:r>
              <a:rPr lang="en-US" sz="2100" kern="100" spc="15" dirty="0">
                <a:solidFill>
                  <a:srgbClr val="292929"/>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Diversity, Equity, and Inclusion (DEI) policies have become not only expected, but in some cases required. However, the litigation surrounding affirmative action in 2023 has complicated DEI issues. Consideration should be given to policies and practices to meet both the expectations of employees and the requirements of the law.</a:t>
            </a:r>
            <a:endParaRPr lang="en-US" sz="2100" kern="100" dirty="0">
              <a:solidFill>
                <a:srgbClr val="292929"/>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descr="A group of people crossing a street&#10;&#10;Description automatically generated">
            <a:extLst>
              <a:ext uri="{FF2B5EF4-FFF2-40B4-BE49-F238E27FC236}">
                <a16:creationId xmlns:a16="http://schemas.microsoft.com/office/drawing/2014/main" id="{8FAA2ED3-BD84-A730-251F-93FF641125B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494837" y="-74613"/>
            <a:ext cx="8946195" cy="5962346"/>
          </a:xfrm>
          <a:prstGeom prst="rect">
            <a:avLst/>
          </a:prstGeom>
        </p:spPr>
      </p:pic>
      <p:sp>
        <p:nvSpPr>
          <p:cNvPr id="5" name="Footer Placeholder 6">
            <a:extLst>
              <a:ext uri="{FF2B5EF4-FFF2-40B4-BE49-F238E27FC236}">
                <a16:creationId xmlns:a16="http://schemas.microsoft.com/office/drawing/2014/main" id="{E854E3EC-BAB3-DD6E-FC4A-9E8209F59E39}"/>
              </a:ext>
            </a:extLst>
          </p:cNvPr>
          <p:cNvSpPr>
            <a:spLocks noGrp="1"/>
          </p:cNvSpPr>
          <p:nvPr>
            <p:ph type="ftr" sz="quarter" idx="11"/>
          </p:nvPr>
        </p:nvSpPr>
        <p:spPr>
          <a:xfrm>
            <a:off x="198183" y="6369852"/>
            <a:ext cx="3141785" cy="365125"/>
          </a:xfrm>
        </p:spPr>
        <p:txBody>
          <a:bodyPr>
            <a:normAutofit/>
          </a:bodyPr>
          <a:lstStyle/>
          <a:p>
            <a:pPr algn="l">
              <a:spcAft>
                <a:spcPts val="600"/>
              </a:spcAft>
            </a:pPr>
            <a:r>
              <a:rPr lang="en-US" sz="1000" dirty="0">
                <a:solidFill>
                  <a:schemeClr val="tx1">
                    <a:lumMod val="75000"/>
                    <a:lumOff val="25000"/>
                  </a:schemeClr>
                </a:solidFill>
                <a:latin typeface="Times New Roman" panose="02020603050405020304" pitchFamily="18" charset="0"/>
                <a:cs typeface="Times New Roman" panose="02020603050405020304" pitchFamily="18" charset="0"/>
              </a:rPr>
              <a:t>© 2024 Roe Law Group, PLLC</a:t>
            </a:r>
          </a:p>
        </p:txBody>
      </p:sp>
    </p:spTree>
    <p:extLst>
      <p:ext uri="{BB962C8B-B14F-4D97-AF65-F5344CB8AC3E}">
        <p14:creationId xmlns:p14="http://schemas.microsoft.com/office/powerpoint/2010/main" val="3001802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up of a building&#10;&#10;Description automatically generated">
            <a:extLst>
              <a:ext uri="{FF2B5EF4-FFF2-40B4-BE49-F238E27FC236}">
                <a16:creationId xmlns:a16="http://schemas.microsoft.com/office/drawing/2014/main" id="{F08E3330-2FEE-1E5B-6667-8B9B137CB90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11140" y="2976855"/>
            <a:ext cx="7260950" cy="4840986"/>
          </a:xfrm>
          <a:prstGeom prst="rect">
            <a:avLst/>
          </a:prstGeom>
        </p:spPr>
      </p:pic>
      <p:sp>
        <p:nvSpPr>
          <p:cNvPr id="19" name="Content Placeholder 2">
            <a:extLst>
              <a:ext uri="{FF2B5EF4-FFF2-40B4-BE49-F238E27FC236}">
                <a16:creationId xmlns:a16="http://schemas.microsoft.com/office/drawing/2014/main" id="{468B41EA-7569-E84C-B7D1-EAE070F4734E}"/>
              </a:ext>
            </a:extLst>
          </p:cNvPr>
          <p:cNvSpPr txBox="1">
            <a:spLocks/>
          </p:cNvSpPr>
          <p:nvPr/>
        </p:nvSpPr>
        <p:spPr>
          <a:xfrm>
            <a:off x="4895595" y="2100973"/>
            <a:ext cx="6502664" cy="508160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100" dirty="0">
                <a:latin typeface="Times New Roman" panose="02020603050405020304" pitchFamily="18" charset="0"/>
                <a:cs typeface="Times New Roman" panose="02020603050405020304" pitchFamily="18" charset="0"/>
              </a:rPr>
              <a:t>The NLRB announced a new standard for whether work rules violate the NLRA and sent the case back to the judge to consider the ruling in light of the new standard. </a:t>
            </a:r>
          </a:p>
          <a:p>
            <a:pPr marL="0" indent="0">
              <a:lnSpc>
                <a:spcPct val="100000"/>
              </a:lnSpc>
              <a:spcBef>
                <a:spcPts val="0"/>
              </a:spcBef>
              <a:spcAft>
                <a:spcPts val="1200"/>
              </a:spcAft>
              <a:buNone/>
            </a:pPr>
            <a:r>
              <a:rPr lang="en-US" sz="2100" dirty="0">
                <a:latin typeface="Times New Roman" panose="02020603050405020304" pitchFamily="18" charset="0"/>
                <a:cs typeface="Times New Roman" panose="02020603050405020304" pitchFamily="18" charset="0"/>
              </a:rPr>
              <a:t>Under that standard, if an employee could reasonably interpret the work rule to have a coercive meaning, the NLRB’s General Counsel would have met her burden to prove that the rule has a reasonable tendency to chill employees from exercising their NLRA rights.</a:t>
            </a:r>
          </a:p>
          <a:p>
            <a:pPr marL="0" indent="0">
              <a:lnSpc>
                <a:spcPct val="100000"/>
              </a:lnSpc>
              <a:spcBef>
                <a:spcPts val="0"/>
              </a:spcBef>
              <a:spcAft>
                <a:spcPts val="1200"/>
              </a:spcAft>
              <a:buNone/>
            </a:pPr>
            <a:r>
              <a:rPr lang="en-US" sz="2100" dirty="0">
                <a:latin typeface="Times New Roman" panose="02020603050405020304" pitchFamily="18" charset="0"/>
                <a:cs typeface="Times New Roman" panose="02020603050405020304" pitchFamily="18" charset="0"/>
              </a:rPr>
              <a:t>Given that the decision by the NLRB is retroactive, the time to revise policies is right now.</a:t>
            </a:r>
          </a:p>
          <a:p>
            <a:pPr marL="0" marR="0" indent="0">
              <a:spcBef>
                <a:spcPts val="0"/>
              </a:spcBef>
              <a:spcAft>
                <a:spcPts val="1200"/>
              </a:spcAft>
              <a:buNone/>
            </a:pP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br>
              <a:rPr lang="en-US" sz="1600" dirty="0"/>
            </a:br>
            <a:endParaRPr lang="en-US" sz="2100" kern="100" spc="15" dirty="0">
              <a:solidFill>
                <a:srgbClr val="292929"/>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1" name="Title 1">
            <a:extLst>
              <a:ext uri="{FF2B5EF4-FFF2-40B4-BE49-F238E27FC236}">
                <a16:creationId xmlns:a16="http://schemas.microsoft.com/office/drawing/2014/main" id="{68947F27-28FD-3A46-92A9-A2B8FBEFB471}"/>
              </a:ext>
            </a:extLst>
          </p:cNvPr>
          <p:cNvSpPr>
            <a:spLocks noGrp="1"/>
          </p:cNvSpPr>
          <p:nvPr>
            <p:ph type="title"/>
          </p:nvPr>
        </p:nvSpPr>
        <p:spPr>
          <a:xfrm>
            <a:off x="4367814" y="324449"/>
            <a:ext cx="8401591" cy="1776524"/>
          </a:xfrm>
        </p:spPr>
        <p:txBody>
          <a:bodyPr>
            <a:normAutofit/>
          </a:bodyPr>
          <a:lstStyle/>
          <a:p>
            <a:r>
              <a:rPr lang="en-US" sz="5400" b="1" dirty="0">
                <a:latin typeface="Times New Roman" panose="02020603050405020304" pitchFamily="18" charset="0"/>
                <a:cs typeface="Times New Roman" panose="02020603050405020304" pitchFamily="18" charset="0"/>
              </a:rPr>
              <a:t>NLRB Challenges</a:t>
            </a:r>
            <a:endParaRPr lang="en-US" sz="5000" b="1" i="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23" name="Slide Number Placeholder 5">
            <a:extLst>
              <a:ext uri="{FF2B5EF4-FFF2-40B4-BE49-F238E27FC236}">
                <a16:creationId xmlns:a16="http://schemas.microsoft.com/office/drawing/2014/main" id="{7B72E89B-E2B1-634D-A1D3-140881E71F28}"/>
              </a:ext>
            </a:extLst>
          </p:cNvPr>
          <p:cNvSpPr>
            <a:spLocks noGrp="1"/>
          </p:cNvSpPr>
          <p:nvPr>
            <p:ph type="sldNum" sz="quarter" idx="12"/>
          </p:nvPr>
        </p:nvSpPr>
        <p:spPr>
          <a:xfrm>
            <a:off x="11398259" y="6277222"/>
            <a:ext cx="602741" cy="365125"/>
          </a:xfrm>
        </p:spPr>
        <p:txBody>
          <a:bodyPr>
            <a:normAutofit/>
          </a:bodyPr>
          <a:lstStyle/>
          <a:p>
            <a:pPr>
              <a:spcAft>
                <a:spcPts val="600"/>
              </a:spcAft>
            </a:pPr>
            <a:fld id="{7448383F-A80B-42EE-AF2A-9BC947A43F02}" type="slidenum">
              <a:rPr lang="en-US" smtClean="0">
                <a:solidFill>
                  <a:schemeClr val="tx1"/>
                </a:solidFill>
                <a:latin typeface="Times New Roman" panose="02020603050405020304" pitchFamily="18" charset="0"/>
                <a:cs typeface="Times New Roman" panose="02020603050405020304" pitchFamily="18" charset="0"/>
              </a:rPr>
              <a:pPr>
                <a:spcAft>
                  <a:spcPts val="600"/>
                </a:spcAft>
              </a:pPr>
              <a:t>5</a:t>
            </a:fld>
            <a:endParaRPr lang="en-US" dirty="0">
              <a:solidFill>
                <a:schemeClr val="tx1"/>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5C51DE13-C145-2D28-CDA3-0089A5B05110}"/>
              </a:ext>
            </a:extLst>
          </p:cNvPr>
          <p:cNvSpPr/>
          <p:nvPr/>
        </p:nvSpPr>
        <p:spPr>
          <a:xfrm rot="5400000" flipH="1">
            <a:off x="1581871" y="545851"/>
            <a:ext cx="4094394" cy="41217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ooter Placeholder 6">
            <a:extLst>
              <a:ext uri="{FF2B5EF4-FFF2-40B4-BE49-F238E27FC236}">
                <a16:creationId xmlns:a16="http://schemas.microsoft.com/office/drawing/2014/main" id="{D3A4B004-0C26-1C29-F6B3-464E1738E4F5}"/>
              </a:ext>
            </a:extLst>
          </p:cNvPr>
          <p:cNvSpPr txBox="1">
            <a:spLocks/>
          </p:cNvSpPr>
          <p:nvPr/>
        </p:nvSpPr>
        <p:spPr>
          <a:xfrm>
            <a:off x="198183" y="6369852"/>
            <a:ext cx="3141785" cy="365125"/>
          </a:xfrm>
          <a:prstGeom prst="rect">
            <a:avLst/>
          </a:prstGeom>
        </p:spPr>
        <p:txBody>
          <a:bodyPr vert="horz" lIns="91440" tIns="45720" rIns="91440" bIns="45720" rtlCol="0" anchor="ctr">
            <a:normAutofit/>
          </a:bodyP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Aft>
                <a:spcPts val="600"/>
              </a:spcAft>
            </a:pPr>
            <a:r>
              <a:rPr lang="en-US" sz="1000" dirty="0">
                <a:solidFill>
                  <a:schemeClr val="bg1">
                    <a:lumMod val="95000"/>
                  </a:schemeClr>
                </a:solidFill>
                <a:latin typeface="Times New Roman" panose="02020603050405020304" pitchFamily="18" charset="0"/>
                <a:cs typeface="Times New Roman" panose="02020603050405020304" pitchFamily="18" charset="0"/>
              </a:rPr>
              <a:t>© 2024 Roe Law Group, PLLC</a:t>
            </a:r>
          </a:p>
        </p:txBody>
      </p:sp>
      <p:pic>
        <p:nvPicPr>
          <p:cNvPr id="5" name="Picture 4" descr="A wooden gavel and a round object&#10;&#10;Description automatically generated">
            <a:extLst>
              <a:ext uri="{FF2B5EF4-FFF2-40B4-BE49-F238E27FC236}">
                <a16:creationId xmlns:a16="http://schemas.microsoft.com/office/drawing/2014/main" id="{05ACDB83-AE46-61A0-4AF8-5A1545FE7C74}"/>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tretch>
            <a:fillRect/>
          </a:stretch>
        </p:blipFill>
        <p:spPr>
          <a:xfrm>
            <a:off x="-158912" y="555466"/>
            <a:ext cx="3365501" cy="2243667"/>
          </a:xfrm>
          <a:prstGeom prst="rect">
            <a:avLst/>
          </a:prstGeom>
        </p:spPr>
      </p:pic>
    </p:spTree>
    <p:extLst>
      <p:ext uri="{BB962C8B-B14F-4D97-AF65-F5344CB8AC3E}">
        <p14:creationId xmlns:p14="http://schemas.microsoft.com/office/powerpoint/2010/main" val="2267617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up of a building&#10;&#10;Description automatically generated">
            <a:extLst>
              <a:ext uri="{FF2B5EF4-FFF2-40B4-BE49-F238E27FC236}">
                <a16:creationId xmlns:a16="http://schemas.microsoft.com/office/drawing/2014/main" id="{D94DBC42-5C67-2424-F020-EF683672EB3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11140" y="2976855"/>
            <a:ext cx="7260950" cy="4840986"/>
          </a:xfrm>
          <a:prstGeom prst="rect">
            <a:avLst/>
          </a:prstGeom>
        </p:spPr>
      </p:pic>
      <p:sp>
        <p:nvSpPr>
          <p:cNvPr id="19" name="Content Placeholder 2">
            <a:extLst>
              <a:ext uri="{FF2B5EF4-FFF2-40B4-BE49-F238E27FC236}">
                <a16:creationId xmlns:a16="http://schemas.microsoft.com/office/drawing/2014/main" id="{468B41EA-7569-E84C-B7D1-EAE070F4734E}"/>
              </a:ext>
            </a:extLst>
          </p:cNvPr>
          <p:cNvSpPr txBox="1">
            <a:spLocks/>
          </p:cNvSpPr>
          <p:nvPr/>
        </p:nvSpPr>
        <p:spPr>
          <a:xfrm>
            <a:off x="5105516" y="2100973"/>
            <a:ext cx="6502664" cy="508160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nSpc>
                <a:spcPct val="100000"/>
              </a:lnSpc>
              <a:spcBef>
                <a:spcPts val="0"/>
              </a:spcBef>
              <a:spcAft>
                <a:spcPts val="1200"/>
              </a:spcAft>
              <a:buNone/>
              <a:tabLst>
                <a:tab pos="457200" algn="l"/>
              </a:tabLst>
            </a:pPr>
            <a:r>
              <a:rPr lang="en-US" sz="2400" dirty="0">
                <a:latin typeface="Times New Roman" panose="02020603050405020304" pitchFamily="18" charset="0"/>
                <a:cs typeface="Times New Roman" panose="02020603050405020304" pitchFamily="18" charset="0"/>
              </a:rPr>
              <a:t>Employers will need to think carefully about how to redraft some of their policies:</a:t>
            </a:r>
          </a:p>
          <a:p>
            <a:pPr>
              <a:lnSpc>
                <a:spcPct val="100000"/>
              </a:lnSpc>
              <a:spcBef>
                <a:spcPts val="0"/>
              </a:spcBef>
              <a:spcAft>
                <a:spcPts val="1200"/>
              </a:spcAft>
              <a:tabLst>
                <a:tab pos="457200" algn="l"/>
              </a:tabLst>
            </a:pPr>
            <a:r>
              <a:rPr lang="en-US" sz="2400" dirty="0">
                <a:latin typeface="Times New Roman" panose="02020603050405020304" pitchFamily="18" charset="0"/>
                <a:cs typeface="Times New Roman" panose="02020603050405020304" pitchFamily="18" charset="0"/>
              </a:rPr>
              <a:t>Restricting cameras in the workplace</a:t>
            </a:r>
          </a:p>
          <a:p>
            <a:pPr>
              <a:lnSpc>
                <a:spcPct val="100000"/>
              </a:lnSpc>
              <a:spcBef>
                <a:spcPts val="0"/>
              </a:spcBef>
              <a:spcAft>
                <a:spcPts val="1200"/>
              </a:spcAft>
              <a:tabLst>
                <a:tab pos="457200" algn="l"/>
              </a:tabLst>
            </a:pPr>
            <a:r>
              <a:rPr lang="en-US" sz="2400" dirty="0">
                <a:latin typeface="Times New Roman" panose="02020603050405020304" pitchFamily="18" charset="0"/>
                <a:cs typeface="Times New Roman" panose="02020603050405020304" pitchFamily="18" charset="0"/>
              </a:rPr>
              <a:t>Social media </a:t>
            </a:r>
          </a:p>
          <a:p>
            <a:pPr>
              <a:lnSpc>
                <a:spcPct val="100000"/>
              </a:lnSpc>
              <a:spcBef>
                <a:spcPts val="0"/>
              </a:spcBef>
              <a:spcAft>
                <a:spcPts val="1200"/>
              </a:spcAft>
              <a:tabLst>
                <a:tab pos="457200" algn="l"/>
              </a:tabLst>
            </a:pPr>
            <a:r>
              <a:rPr lang="en-US" sz="2400" b="0" i="0" dirty="0">
                <a:solidFill>
                  <a:srgbClr val="292929"/>
                </a:solidFill>
                <a:effectLst/>
                <a:highlight>
                  <a:srgbClr val="FFFFFF"/>
                </a:highlight>
                <a:latin typeface="Times New Roman" panose="02020603050405020304" pitchFamily="18" charset="0"/>
                <a:cs typeface="Times New Roman" panose="02020603050405020304" pitchFamily="18" charset="0"/>
              </a:rPr>
              <a:t>“</a:t>
            </a:r>
            <a:r>
              <a:rPr lang="en-US" sz="2400" dirty="0">
                <a:solidFill>
                  <a:srgbClr val="292929"/>
                </a:solidFill>
                <a:highlight>
                  <a:srgbClr val="FFFFFF"/>
                </a:highlight>
                <a:latin typeface="Times New Roman" panose="02020603050405020304" pitchFamily="18" charset="0"/>
                <a:cs typeface="Times New Roman" panose="02020603050405020304" pitchFamily="18" charset="0"/>
              </a:rPr>
              <a:t>C</a:t>
            </a:r>
            <a:r>
              <a:rPr lang="en-US" sz="2400" b="0" i="0" dirty="0">
                <a:solidFill>
                  <a:srgbClr val="292929"/>
                </a:solidFill>
                <a:effectLst/>
                <a:highlight>
                  <a:srgbClr val="FFFFFF"/>
                </a:highlight>
                <a:latin typeface="Times New Roman" panose="02020603050405020304" pitchFamily="18" charset="0"/>
                <a:cs typeface="Times New Roman" panose="02020603050405020304" pitchFamily="18" charset="0"/>
              </a:rPr>
              <a:t>ivility” rules</a:t>
            </a:r>
          </a:p>
          <a:p>
            <a:pPr>
              <a:lnSpc>
                <a:spcPct val="100000"/>
              </a:lnSpc>
              <a:spcBef>
                <a:spcPts val="0"/>
              </a:spcBef>
              <a:spcAft>
                <a:spcPts val="1200"/>
              </a:spcAft>
              <a:tabLst>
                <a:tab pos="457200" algn="l"/>
              </a:tabLst>
            </a:pPr>
            <a:r>
              <a:rPr lang="en-US" sz="2400" b="0" i="0" dirty="0">
                <a:solidFill>
                  <a:srgbClr val="292929"/>
                </a:solidFill>
                <a:effectLst/>
                <a:highlight>
                  <a:srgbClr val="FFFFFF"/>
                </a:highlight>
                <a:latin typeface="Times New Roman" panose="02020603050405020304" pitchFamily="18" charset="0"/>
                <a:cs typeface="Times New Roman" panose="02020603050405020304" pitchFamily="18" charset="0"/>
              </a:rPr>
              <a:t>Restricting use of company communication resources, like e-mail, Slack, or messaging systems</a:t>
            </a:r>
          </a:p>
        </p:txBody>
      </p:sp>
      <p:sp>
        <p:nvSpPr>
          <p:cNvPr id="21" name="Title 1">
            <a:extLst>
              <a:ext uri="{FF2B5EF4-FFF2-40B4-BE49-F238E27FC236}">
                <a16:creationId xmlns:a16="http://schemas.microsoft.com/office/drawing/2014/main" id="{68947F27-28FD-3A46-92A9-A2B8FBEFB471}"/>
              </a:ext>
            </a:extLst>
          </p:cNvPr>
          <p:cNvSpPr>
            <a:spLocks noGrp="1"/>
          </p:cNvSpPr>
          <p:nvPr>
            <p:ph type="title"/>
          </p:nvPr>
        </p:nvSpPr>
        <p:spPr>
          <a:xfrm>
            <a:off x="4367814" y="324449"/>
            <a:ext cx="8401591" cy="1776524"/>
          </a:xfrm>
        </p:spPr>
        <p:txBody>
          <a:bodyPr>
            <a:normAutofit/>
          </a:bodyPr>
          <a:lstStyle/>
          <a:p>
            <a:r>
              <a:rPr lang="en-US" sz="5400" b="1" dirty="0">
                <a:latin typeface="Times New Roman" panose="02020603050405020304" pitchFamily="18" charset="0"/>
                <a:cs typeface="Times New Roman" panose="02020603050405020304" pitchFamily="18" charset="0"/>
              </a:rPr>
              <a:t>NLRB Challenges cont.</a:t>
            </a:r>
            <a:endParaRPr lang="en-US" sz="5000" b="1" i="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23" name="Slide Number Placeholder 5">
            <a:extLst>
              <a:ext uri="{FF2B5EF4-FFF2-40B4-BE49-F238E27FC236}">
                <a16:creationId xmlns:a16="http://schemas.microsoft.com/office/drawing/2014/main" id="{7B72E89B-E2B1-634D-A1D3-140881E71F28}"/>
              </a:ext>
            </a:extLst>
          </p:cNvPr>
          <p:cNvSpPr>
            <a:spLocks noGrp="1"/>
          </p:cNvSpPr>
          <p:nvPr>
            <p:ph type="sldNum" sz="quarter" idx="12"/>
          </p:nvPr>
        </p:nvSpPr>
        <p:spPr>
          <a:xfrm>
            <a:off x="11398259" y="6277222"/>
            <a:ext cx="602741" cy="365125"/>
          </a:xfrm>
        </p:spPr>
        <p:txBody>
          <a:bodyPr>
            <a:normAutofit/>
          </a:bodyPr>
          <a:lstStyle/>
          <a:p>
            <a:pPr>
              <a:spcAft>
                <a:spcPts val="600"/>
              </a:spcAft>
            </a:pPr>
            <a:fld id="{7448383F-A80B-42EE-AF2A-9BC947A43F02}" type="slidenum">
              <a:rPr lang="en-US" smtClean="0">
                <a:solidFill>
                  <a:schemeClr val="tx1"/>
                </a:solidFill>
                <a:latin typeface="Times New Roman" panose="02020603050405020304" pitchFamily="18" charset="0"/>
                <a:cs typeface="Times New Roman" panose="02020603050405020304" pitchFamily="18" charset="0"/>
              </a:rPr>
              <a:pPr>
                <a:spcAft>
                  <a:spcPts val="600"/>
                </a:spcAft>
              </a:pPr>
              <a:t>6</a:t>
            </a:fld>
            <a:endParaRPr lang="en-US" dirty="0">
              <a:solidFill>
                <a:schemeClr val="tx1"/>
              </a:solidFill>
              <a:latin typeface="Times New Roman" panose="02020603050405020304" pitchFamily="18" charset="0"/>
              <a:cs typeface="Times New Roman" panose="02020603050405020304" pitchFamily="18" charset="0"/>
            </a:endParaRPr>
          </a:p>
        </p:txBody>
      </p:sp>
      <p:sp>
        <p:nvSpPr>
          <p:cNvPr id="4" name="Footer Placeholder 6">
            <a:extLst>
              <a:ext uri="{FF2B5EF4-FFF2-40B4-BE49-F238E27FC236}">
                <a16:creationId xmlns:a16="http://schemas.microsoft.com/office/drawing/2014/main" id="{1129C293-1462-B120-082A-B608C88BC684}"/>
              </a:ext>
            </a:extLst>
          </p:cNvPr>
          <p:cNvSpPr txBox="1">
            <a:spLocks/>
          </p:cNvSpPr>
          <p:nvPr/>
        </p:nvSpPr>
        <p:spPr>
          <a:xfrm>
            <a:off x="198183" y="6369852"/>
            <a:ext cx="3141785" cy="365125"/>
          </a:xfrm>
          <a:prstGeom prst="rect">
            <a:avLst/>
          </a:prstGeom>
        </p:spPr>
        <p:txBody>
          <a:bodyPr vert="horz" lIns="91440" tIns="45720" rIns="91440" bIns="45720" rtlCol="0" anchor="ctr">
            <a:normAutofit/>
          </a:bodyP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Aft>
                <a:spcPts val="600"/>
              </a:spcAft>
            </a:pPr>
            <a:r>
              <a:rPr lang="en-US" sz="1000" dirty="0">
                <a:solidFill>
                  <a:schemeClr val="bg1">
                    <a:lumMod val="95000"/>
                  </a:schemeClr>
                </a:solidFill>
                <a:latin typeface="Times New Roman" panose="02020603050405020304" pitchFamily="18" charset="0"/>
                <a:cs typeface="Times New Roman" panose="02020603050405020304" pitchFamily="18" charset="0"/>
              </a:rPr>
              <a:t>© 2024 Roe Law Group, PLLC</a:t>
            </a:r>
          </a:p>
        </p:txBody>
      </p:sp>
      <p:sp>
        <p:nvSpPr>
          <p:cNvPr id="5" name="Rectangle 4">
            <a:extLst>
              <a:ext uri="{FF2B5EF4-FFF2-40B4-BE49-F238E27FC236}">
                <a16:creationId xmlns:a16="http://schemas.microsoft.com/office/drawing/2014/main" id="{8D42F03C-D8D3-BE2B-F183-1769371011A4}"/>
              </a:ext>
            </a:extLst>
          </p:cNvPr>
          <p:cNvSpPr/>
          <p:nvPr/>
        </p:nvSpPr>
        <p:spPr>
          <a:xfrm rot="5400000" flipH="1">
            <a:off x="1581871" y="545851"/>
            <a:ext cx="4094394" cy="41217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wooden gavel and a round object&#10;&#10;Description automatically generated">
            <a:extLst>
              <a:ext uri="{FF2B5EF4-FFF2-40B4-BE49-F238E27FC236}">
                <a16:creationId xmlns:a16="http://schemas.microsoft.com/office/drawing/2014/main" id="{4F22C982-D90E-42D9-A60C-3AFEFDC708D9}"/>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tretch>
            <a:fillRect/>
          </a:stretch>
        </p:blipFill>
        <p:spPr>
          <a:xfrm>
            <a:off x="-158912" y="555466"/>
            <a:ext cx="3365501" cy="2243667"/>
          </a:xfrm>
          <a:prstGeom prst="rect">
            <a:avLst/>
          </a:prstGeom>
        </p:spPr>
      </p:pic>
    </p:spTree>
    <p:extLst>
      <p:ext uri="{BB962C8B-B14F-4D97-AF65-F5344CB8AC3E}">
        <p14:creationId xmlns:p14="http://schemas.microsoft.com/office/powerpoint/2010/main" val="787322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close-up of a building&#10;&#10;Description automatically generated">
            <a:extLst>
              <a:ext uri="{FF2B5EF4-FFF2-40B4-BE49-F238E27FC236}">
                <a16:creationId xmlns:a16="http://schemas.microsoft.com/office/drawing/2014/main" id="{9F3AF42F-7753-C30E-288B-46DC66BF82B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11140" y="2976855"/>
            <a:ext cx="7260950" cy="4840986"/>
          </a:xfrm>
          <a:prstGeom prst="rect">
            <a:avLst/>
          </a:prstGeom>
        </p:spPr>
      </p:pic>
      <p:sp>
        <p:nvSpPr>
          <p:cNvPr id="19" name="Content Placeholder 2">
            <a:extLst>
              <a:ext uri="{FF2B5EF4-FFF2-40B4-BE49-F238E27FC236}">
                <a16:creationId xmlns:a16="http://schemas.microsoft.com/office/drawing/2014/main" id="{468B41EA-7569-E84C-B7D1-EAE070F4734E}"/>
              </a:ext>
            </a:extLst>
          </p:cNvPr>
          <p:cNvSpPr txBox="1">
            <a:spLocks/>
          </p:cNvSpPr>
          <p:nvPr/>
        </p:nvSpPr>
        <p:spPr>
          <a:xfrm>
            <a:off x="5105516" y="2100973"/>
            <a:ext cx="6502664" cy="508160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1200"/>
              </a:spcAft>
              <a:tabLst>
                <a:tab pos="457200" algn="l"/>
              </a:tabLst>
            </a:pPr>
            <a:r>
              <a:rPr lang="en-US" sz="2400" kern="100" spc="15" dirty="0">
                <a:solidFill>
                  <a:srgbClr val="292929"/>
                </a:solidFill>
                <a:highlight>
                  <a:srgbClr val="FFFFFF"/>
                </a:highlight>
                <a:latin typeface="Times New Roman" panose="02020603050405020304" pitchFamily="18" charset="0"/>
                <a:ea typeface="Calibri" panose="020F0502020204030204" pitchFamily="34" charset="0"/>
                <a:cs typeface="Times New Roman" panose="02020603050405020304" pitchFamily="18" charset="0"/>
              </a:rPr>
              <a:t>Confidentiality as to wages/salary</a:t>
            </a:r>
          </a:p>
          <a:p>
            <a:pPr>
              <a:lnSpc>
                <a:spcPct val="100000"/>
              </a:lnSpc>
              <a:spcBef>
                <a:spcPts val="0"/>
              </a:spcBef>
              <a:spcAft>
                <a:spcPts val="1200"/>
              </a:spcAft>
              <a:tabLst>
                <a:tab pos="457200" algn="l"/>
              </a:tabLst>
            </a:pPr>
            <a:r>
              <a:rPr lang="en-US" sz="2400" kern="100" spc="15" dirty="0">
                <a:solidFill>
                  <a:srgbClr val="292929"/>
                </a:solidFill>
                <a:highlight>
                  <a:srgbClr val="FFFFFF"/>
                </a:highlight>
                <a:latin typeface="Times New Roman" panose="02020603050405020304" pitchFamily="18" charset="0"/>
                <a:ea typeface="Calibri" panose="020F0502020204030204" pitchFamily="34" charset="0"/>
                <a:cs typeface="Times New Roman" panose="02020603050405020304" pitchFamily="18" charset="0"/>
              </a:rPr>
              <a:t>Insubordination or discipline </a:t>
            </a:r>
          </a:p>
          <a:p>
            <a:pPr>
              <a:lnSpc>
                <a:spcPct val="100000"/>
              </a:lnSpc>
              <a:spcBef>
                <a:spcPts val="0"/>
              </a:spcBef>
              <a:spcAft>
                <a:spcPts val="1200"/>
              </a:spcAft>
              <a:tabLst>
                <a:tab pos="457200" algn="l"/>
              </a:tabLst>
            </a:pPr>
            <a:r>
              <a:rPr lang="en-US" sz="2400" b="0" i="0" dirty="0">
                <a:solidFill>
                  <a:srgbClr val="292929"/>
                </a:solidFill>
                <a:effectLst/>
                <a:highlight>
                  <a:srgbClr val="FFFFFF"/>
                </a:highlight>
                <a:latin typeface="Times New Roman" panose="02020603050405020304" pitchFamily="18" charset="0"/>
                <a:cs typeface="Times New Roman" panose="02020603050405020304" pitchFamily="18" charset="0"/>
              </a:rPr>
              <a:t>Limiting employees’ comments made to the media or government</a:t>
            </a:r>
          </a:p>
          <a:p>
            <a:pPr>
              <a:lnSpc>
                <a:spcPct val="100000"/>
              </a:lnSpc>
              <a:spcBef>
                <a:spcPts val="0"/>
              </a:spcBef>
              <a:spcAft>
                <a:spcPts val="1200"/>
              </a:spcAft>
              <a:tabLst>
                <a:tab pos="457200" algn="l"/>
              </a:tabLst>
            </a:pPr>
            <a:r>
              <a:rPr lang="en-US" sz="2400" dirty="0">
                <a:latin typeface="Times New Roman" panose="02020603050405020304" pitchFamily="18" charset="0"/>
                <a:cs typeface="Times New Roman" panose="02020603050405020304" pitchFamily="18" charset="0"/>
              </a:rPr>
              <a:t>Conflicts of interest</a:t>
            </a:r>
          </a:p>
          <a:p>
            <a:pPr>
              <a:lnSpc>
                <a:spcPct val="100000"/>
              </a:lnSpc>
              <a:spcBef>
                <a:spcPts val="0"/>
              </a:spcBef>
              <a:spcAft>
                <a:spcPts val="1200"/>
              </a:spcAft>
              <a:tabLst>
                <a:tab pos="457200" algn="l"/>
              </a:tabLst>
            </a:pPr>
            <a:r>
              <a:rPr lang="en-US" sz="2400" dirty="0">
                <a:latin typeface="Times New Roman" panose="02020603050405020304" pitchFamily="18" charset="0"/>
                <a:cs typeface="Times New Roman" panose="02020603050405020304" pitchFamily="18" charset="0"/>
              </a:rPr>
              <a:t>Confidentiality of harassment complaints</a:t>
            </a:r>
          </a:p>
          <a:p>
            <a:pPr>
              <a:lnSpc>
                <a:spcPct val="100000"/>
              </a:lnSpc>
              <a:spcBef>
                <a:spcPts val="0"/>
              </a:spcBef>
              <a:spcAft>
                <a:spcPts val="1200"/>
              </a:spcAft>
              <a:tabLst>
                <a:tab pos="457200" algn="l"/>
              </a:tabLst>
            </a:pPr>
            <a:r>
              <a:rPr lang="en-US" sz="2400" b="0" i="0" dirty="0">
                <a:solidFill>
                  <a:srgbClr val="292929"/>
                </a:solidFill>
                <a:effectLst/>
                <a:highlight>
                  <a:srgbClr val="FFFFFF"/>
                </a:highlight>
                <a:latin typeface="Times New Roman" panose="02020603050405020304" pitchFamily="18" charset="0"/>
                <a:cs typeface="Times New Roman" panose="02020603050405020304" pitchFamily="18" charset="0"/>
              </a:rPr>
              <a:t>Limiting criticism, negative comments, or disparagement of the employer’s management or business</a:t>
            </a:r>
          </a:p>
          <a:p>
            <a:pPr algn="l">
              <a:buFont typeface="Arial" panose="020B0604020202020204" pitchFamily="34" charset="0"/>
              <a:buChar char="•"/>
            </a:pPr>
            <a:endParaRPr lang="en-US" sz="2100" kern="100" spc="15" dirty="0">
              <a:solidFill>
                <a:srgbClr val="292929"/>
              </a:solidFill>
              <a:highlight>
                <a:srgbClr val="FFFFFF"/>
              </a:highligh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Bef>
                <a:spcPts val="0"/>
              </a:spcBef>
              <a:spcAft>
                <a:spcPts val="1200"/>
              </a:spcAft>
              <a:tabLst>
                <a:tab pos="457200" algn="l"/>
              </a:tabLst>
            </a:pPr>
            <a:endParaRPr lang="en-US" sz="2100" kern="100" spc="15" dirty="0">
              <a:solidFill>
                <a:srgbClr val="292929"/>
              </a:solidFill>
              <a:highlight>
                <a:srgbClr val="FFFFFF"/>
              </a:highligh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1" name="Title 1">
            <a:extLst>
              <a:ext uri="{FF2B5EF4-FFF2-40B4-BE49-F238E27FC236}">
                <a16:creationId xmlns:a16="http://schemas.microsoft.com/office/drawing/2014/main" id="{68947F27-28FD-3A46-92A9-A2B8FBEFB471}"/>
              </a:ext>
            </a:extLst>
          </p:cNvPr>
          <p:cNvSpPr>
            <a:spLocks noGrp="1"/>
          </p:cNvSpPr>
          <p:nvPr>
            <p:ph type="title"/>
          </p:nvPr>
        </p:nvSpPr>
        <p:spPr>
          <a:xfrm>
            <a:off x="4367814" y="324449"/>
            <a:ext cx="8401591" cy="1776524"/>
          </a:xfrm>
        </p:spPr>
        <p:txBody>
          <a:bodyPr>
            <a:normAutofit/>
          </a:bodyPr>
          <a:lstStyle/>
          <a:p>
            <a:r>
              <a:rPr lang="en-US" sz="5400" b="1" dirty="0">
                <a:latin typeface="Times New Roman" panose="02020603050405020304" pitchFamily="18" charset="0"/>
                <a:cs typeface="Times New Roman" panose="02020603050405020304" pitchFamily="18" charset="0"/>
              </a:rPr>
              <a:t>NLRB Challenges cont.</a:t>
            </a:r>
            <a:endParaRPr lang="en-US" sz="5000" b="1" i="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23" name="Slide Number Placeholder 5">
            <a:extLst>
              <a:ext uri="{FF2B5EF4-FFF2-40B4-BE49-F238E27FC236}">
                <a16:creationId xmlns:a16="http://schemas.microsoft.com/office/drawing/2014/main" id="{7B72E89B-E2B1-634D-A1D3-140881E71F28}"/>
              </a:ext>
            </a:extLst>
          </p:cNvPr>
          <p:cNvSpPr>
            <a:spLocks noGrp="1"/>
          </p:cNvSpPr>
          <p:nvPr>
            <p:ph type="sldNum" sz="quarter" idx="12"/>
          </p:nvPr>
        </p:nvSpPr>
        <p:spPr>
          <a:xfrm>
            <a:off x="11398259" y="6277222"/>
            <a:ext cx="602741" cy="365125"/>
          </a:xfrm>
        </p:spPr>
        <p:txBody>
          <a:bodyPr>
            <a:normAutofit/>
          </a:bodyPr>
          <a:lstStyle/>
          <a:p>
            <a:pPr>
              <a:spcAft>
                <a:spcPts val="600"/>
              </a:spcAft>
            </a:pPr>
            <a:fld id="{7448383F-A80B-42EE-AF2A-9BC947A43F02}" type="slidenum">
              <a:rPr lang="en-US" smtClean="0">
                <a:solidFill>
                  <a:schemeClr val="tx1"/>
                </a:solidFill>
                <a:latin typeface="Times New Roman" panose="02020603050405020304" pitchFamily="18" charset="0"/>
                <a:cs typeface="Times New Roman" panose="02020603050405020304" pitchFamily="18" charset="0"/>
              </a:rPr>
              <a:pPr>
                <a:spcAft>
                  <a:spcPts val="600"/>
                </a:spcAft>
              </a:pPr>
              <a:t>7</a:t>
            </a:fld>
            <a:endParaRPr lang="en-US" dirty="0">
              <a:solidFill>
                <a:schemeClr val="tx1"/>
              </a:solidFill>
              <a:latin typeface="Times New Roman" panose="02020603050405020304" pitchFamily="18" charset="0"/>
              <a:cs typeface="Times New Roman" panose="02020603050405020304" pitchFamily="18" charset="0"/>
            </a:endParaRPr>
          </a:p>
        </p:txBody>
      </p:sp>
      <p:sp>
        <p:nvSpPr>
          <p:cNvPr id="4" name="Footer Placeholder 6">
            <a:extLst>
              <a:ext uri="{FF2B5EF4-FFF2-40B4-BE49-F238E27FC236}">
                <a16:creationId xmlns:a16="http://schemas.microsoft.com/office/drawing/2014/main" id="{6D846E7F-FD6B-AD0C-C31C-94FE48B17939}"/>
              </a:ext>
            </a:extLst>
          </p:cNvPr>
          <p:cNvSpPr txBox="1">
            <a:spLocks/>
          </p:cNvSpPr>
          <p:nvPr/>
        </p:nvSpPr>
        <p:spPr>
          <a:xfrm>
            <a:off x="198183" y="6369852"/>
            <a:ext cx="3141785" cy="365125"/>
          </a:xfrm>
          <a:prstGeom prst="rect">
            <a:avLst/>
          </a:prstGeom>
        </p:spPr>
        <p:txBody>
          <a:bodyPr vert="horz" lIns="91440" tIns="45720" rIns="91440" bIns="45720" rtlCol="0" anchor="ctr">
            <a:normAutofit/>
          </a:bodyP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Aft>
                <a:spcPts val="600"/>
              </a:spcAft>
            </a:pPr>
            <a:r>
              <a:rPr lang="en-US" sz="1000" dirty="0">
                <a:solidFill>
                  <a:schemeClr val="bg1">
                    <a:lumMod val="95000"/>
                  </a:schemeClr>
                </a:solidFill>
                <a:latin typeface="Times New Roman" panose="02020603050405020304" pitchFamily="18" charset="0"/>
                <a:cs typeface="Times New Roman" panose="02020603050405020304" pitchFamily="18" charset="0"/>
              </a:rPr>
              <a:t>© 2024 Roe Law Group, PLLC</a:t>
            </a:r>
          </a:p>
        </p:txBody>
      </p:sp>
      <p:sp>
        <p:nvSpPr>
          <p:cNvPr id="5" name="Rectangle 4">
            <a:extLst>
              <a:ext uri="{FF2B5EF4-FFF2-40B4-BE49-F238E27FC236}">
                <a16:creationId xmlns:a16="http://schemas.microsoft.com/office/drawing/2014/main" id="{1D4F04EC-7EFD-68BC-0563-1B48CE57DEC9}"/>
              </a:ext>
            </a:extLst>
          </p:cNvPr>
          <p:cNvSpPr/>
          <p:nvPr/>
        </p:nvSpPr>
        <p:spPr>
          <a:xfrm rot="5400000" flipH="1">
            <a:off x="1581871" y="545851"/>
            <a:ext cx="4094394" cy="41217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wooden gavel and a round object&#10;&#10;Description automatically generated">
            <a:extLst>
              <a:ext uri="{FF2B5EF4-FFF2-40B4-BE49-F238E27FC236}">
                <a16:creationId xmlns:a16="http://schemas.microsoft.com/office/drawing/2014/main" id="{4F493838-1D46-F8E1-5E66-D3D74E26F299}"/>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tretch>
            <a:fillRect/>
          </a:stretch>
        </p:blipFill>
        <p:spPr>
          <a:xfrm>
            <a:off x="-158912" y="555466"/>
            <a:ext cx="3365501" cy="2243667"/>
          </a:xfrm>
          <a:prstGeom prst="rect">
            <a:avLst/>
          </a:prstGeom>
        </p:spPr>
      </p:pic>
    </p:spTree>
    <p:extLst>
      <p:ext uri="{BB962C8B-B14F-4D97-AF65-F5344CB8AC3E}">
        <p14:creationId xmlns:p14="http://schemas.microsoft.com/office/powerpoint/2010/main" val="1921477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pregnant person&#10;&#10;Description automatically generated">
            <a:extLst>
              <a:ext uri="{FF2B5EF4-FFF2-40B4-BE49-F238E27FC236}">
                <a16:creationId xmlns:a16="http://schemas.microsoft.com/office/drawing/2014/main" id="{5E607363-819F-7D96-5471-53A1CB7A36A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16268" y="1002920"/>
            <a:ext cx="3851753" cy="5245492"/>
          </a:xfrm>
          <a:prstGeom prst="rect">
            <a:avLst/>
          </a:prstGeom>
        </p:spPr>
      </p:pic>
      <p:sp>
        <p:nvSpPr>
          <p:cNvPr id="13" name="Slide Number Placeholder 5">
            <a:extLst>
              <a:ext uri="{FF2B5EF4-FFF2-40B4-BE49-F238E27FC236}">
                <a16:creationId xmlns:a16="http://schemas.microsoft.com/office/drawing/2014/main" id="{DB608CF7-3591-DF40-A593-3EF7BBCF515E}"/>
              </a:ext>
            </a:extLst>
          </p:cNvPr>
          <p:cNvSpPr>
            <a:spLocks noGrp="1"/>
          </p:cNvSpPr>
          <p:nvPr>
            <p:ph type="sldNum" sz="quarter" idx="12"/>
          </p:nvPr>
        </p:nvSpPr>
        <p:spPr>
          <a:xfrm>
            <a:off x="11398259" y="6277222"/>
            <a:ext cx="602741" cy="365125"/>
          </a:xfrm>
        </p:spPr>
        <p:txBody>
          <a:bodyPr>
            <a:normAutofit/>
          </a:bodyPr>
          <a:lstStyle/>
          <a:p>
            <a:pPr>
              <a:spcAft>
                <a:spcPts val="600"/>
              </a:spcAft>
            </a:pPr>
            <a:fld id="{7448383F-A80B-42EE-AF2A-9BC947A43F02}" type="slidenum">
              <a:rPr lang="en-US" smtClean="0">
                <a:solidFill>
                  <a:schemeClr val="tx1"/>
                </a:solidFill>
                <a:latin typeface="Times New Roman" panose="02020603050405020304" pitchFamily="18" charset="0"/>
                <a:cs typeface="Times New Roman" panose="02020603050405020304" pitchFamily="18" charset="0"/>
              </a:rPr>
              <a:pPr>
                <a:spcAft>
                  <a:spcPts val="600"/>
                </a:spcAft>
              </a:pPr>
              <a:t>8</a:t>
            </a:fld>
            <a:endParaRPr lang="en-US" dirty="0">
              <a:solidFill>
                <a:schemeClr val="tx1"/>
              </a:solidFill>
              <a:latin typeface="Times New Roman" panose="020206030504050203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id="{7602F661-1CB9-BE44-8752-033995C4A2D1}"/>
              </a:ext>
            </a:extLst>
          </p:cNvPr>
          <p:cNvSpPr txBox="1">
            <a:spLocks/>
          </p:cNvSpPr>
          <p:nvPr/>
        </p:nvSpPr>
        <p:spPr>
          <a:xfrm>
            <a:off x="5493986" y="949447"/>
            <a:ext cx="5335511" cy="16758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Times New Roman" panose="02020603050405020304" pitchFamily="18" charset="0"/>
                <a:cs typeface="Times New Roman" panose="02020603050405020304" pitchFamily="18" charset="0"/>
              </a:rPr>
              <a:t>Pregnant and Lactating Women</a:t>
            </a:r>
            <a:endParaRPr lang="en-US" sz="4200" b="1" dirty="0"/>
          </a:p>
        </p:txBody>
      </p:sp>
      <p:sp>
        <p:nvSpPr>
          <p:cNvPr id="9" name="Title 1">
            <a:extLst>
              <a:ext uri="{FF2B5EF4-FFF2-40B4-BE49-F238E27FC236}">
                <a16:creationId xmlns:a16="http://schemas.microsoft.com/office/drawing/2014/main" id="{932F7D77-B8A3-C74A-B365-91C787597608}"/>
              </a:ext>
            </a:extLst>
          </p:cNvPr>
          <p:cNvSpPr txBox="1">
            <a:spLocks/>
          </p:cNvSpPr>
          <p:nvPr/>
        </p:nvSpPr>
        <p:spPr>
          <a:xfrm>
            <a:off x="5525004" y="2198930"/>
            <a:ext cx="5467191" cy="444341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400" b="1" spc="15" dirty="0">
                <a:solidFill>
                  <a:srgbClr val="292929"/>
                </a:solidFill>
                <a:effectLst/>
                <a:latin typeface="Times New Roman" panose="02020603050405020304" pitchFamily="18" charset="0"/>
                <a:ea typeface="Calibri" panose="020F0502020204030204" pitchFamily="34" charset="0"/>
                <a:cs typeface="Times New Roman" panose="02020603050405020304" pitchFamily="18" charset="0"/>
              </a:rPr>
              <a:t>Pregnant and Lactating Employees.</a:t>
            </a:r>
            <a:r>
              <a:rPr lang="en-US" sz="2400" spc="15" dirty="0">
                <a:solidFill>
                  <a:srgbClr val="292929"/>
                </a:solidFill>
                <a:effectLst/>
                <a:latin typeface="Times New Roman" panose="02020603050405020304" pitchFamily="18" charset="0"/>
                <a:ea typeface="Calibri" panose="020F0502020204030204" pitchFamily="34" charset="0"/>
                <a:cs typeface="Times New Roman" panose="02020603050405020304" pitchFamily="18" charset="0"/>
              </a:rPr>
              <a:t> With the passage of the Pregnant Workers Fairness Act (PWFA) and PUMP Act, employers are required to provide reasonable accommodations for pregnancy, pregnancy-related conditions, and lactation. A policy that covers those employees and addresses such accommodations is essential. </a:t>
            </a:r>
            <a:endParaRPr lang="en-US" sz="24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82BD401E-40AB-0140-95CD-385AB718E5B9}"/>
              </a:ext>
            </a:extLst>
          </p:cNvPr>
          <p:cNvSpPr/>
          <p:nvPr/>
        </p:nvSpPr>
        <p:spPr>
          <a:xfrm rot="10800000" flipH="1" flipV="1">
            <a:off x="-346973" y="609589"/>
            <a:ext cx="9829640" cy="45719"/>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0B5E0685-8900-5D4B-B7DF-A1E2A1568B02}"/>
              </a:ext>
            </a:extLst>
          </p:cNvPr>
          <p:cNvSpPr/>
          <p:nvPr/>
        </p:nvSpPr>
        <p:spPr>
          <a:xfrm rot="10800000" flipH="1">
            <a:off x="0" y="-141685"/>
            <a:ext cx="4453466" cy="6085283"/>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6">
            <a:extLst>
              <a:ext uri="{FF2B5EF4-FFF2-40B4-BE49-F238E27FC236}">
                <a16:creationId xmlns:a16="http://schemas.microsoft.com/office/drawing/2014/main" id="{BABF0878-B100-8F81-4E43-A1EE812FAB5A}"/>
              </a:ext>
            </a:extLst>
          </p:cNvPr>
          <p:cNvSpPr>
            <a:spLocks noGrp="1"/>
          </p:cNvSpPr>
          <p:nvPr>
            <p:ph type="ftr" sz="quarter" idx="11"/>
          </p:nvPr>
        </p:nvSpPr>
        <p:spPr>
          <a:xfrm>
            <a:off x="198183" y="6369852"/>
            <a:ext cx="3141785" cy="365125"/>
          </a:xfrm>
        </p:spPr>
        <p:txBody>
          <a:bodyPr>
            <a:normAutofit/>
          </a:bodyPr>
          <a:lstStyle/>
          <a:p>
            <a:pPr algn="l">
              <a:spcAft>
                <a:spcPts val="600"/>
              </a:spcAft>
            </a:pPr>
            <a:r>
              <a:rPr lang="en-US" sz="1000" dirty="0">
                <a:solidFill>
                  <a:schemeClr val="tx1">
                    <a:lumMod val="75000"/>
                    <a:lumOff val="25000"/>
                  </a:schemeClr>
                </a:solidFill>
                <a:latin typeface="Times New Roman" panose="02020603050405020304" pitchFamily="18" charset="0"/>
                <a:cs typeface="Times New Roman" panose="02020603050405020304" pitchFamily="18" charset="0"/>
              </a:rPr>
              <a:t>© 2024 Roe Law Group, PLLC</a:t>
            </a:r>
          </a:p>
        </p:txBody>
      </p:sp>
    </p:spTree>
    <p:extLst>
      <p:ext uri="{BB962C8B-B14F-4D97-AF65-F5344CB8AC3E}">
        <p14:creationId xmlns:p14="http://schemas.microsoft.com/office/powerpoint/2010/main" val="2515355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31BCA70-DD56-5B47-2A5C-089A6F359AA3}"/>
              </a:ext>
            </a:extLst>
          </p:cNvPr>
          <p:cNvSpPr/>
          <p:nvPr/>
        </p:nvSpPr>
        <p:spPr>
          <a:xfrm>
            <a:off x="5978769" y="-186613"/>
            <a:ext cx="7033650" cy="7314962"/>
          </a:xfrm>
          <a:prstGeom prst="rect">
            <a:avLst/>
          </a:prstGeom>
          <a:solidFill>
            <a:srgbClr val="D0DCEC">
              <a:alpha val="7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7602F661-1CB9-BE44-8752-033995C4A2D1}"/>
              </a:ext>
            </a:extLst>
          </p:cNvPr>
          <p:cNvSpPr txBox="1">
            <a:spLocks/>
          </p:cNvSpPr>
          <p:nvPr/>
        </p:nvSpPr>
        <p:spPr>
          <a:xfrm>
            <a:off x="738951" y="1166323"/>
            <a:ext cx="4494748" cy="42306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500" b="1" dirty="0">
                <a:latin typeface="Times New Roman" panose="02020603050405020304" pitchFamily="18" charset="0"/>
                <a:cs typeface="Times New Roman" panose="02020603050405020304" pitchFamily="18" charset="0"/>
              </a:rPr>
              <a:t>DOL Employee Classifications</a:t>
            </a:r>
          </a:p>
        </p:txBody>
      </p:sp>
      <p:sp>
        <p:nvSpPr>
          <p:cNvPr id="9" name="Title 1">
            <a:extLst>
              <a:ext uri="{FF2B5EF4-FFF2-40B4-BE49-F238E27FC236}">
                <a16:creationId xmlns:a16="http://schemas.microsoft.com/office/drawing/2014/main" id="{932F7D77-B8A3-C74A-B365-91C787597608}"/>
              </a:ext>
            </a:extLst>
          </p:cNvPr>
          <p:cNvSpPr txBox="1">
            <a:spLocks/>
          </p:cNvSpPr>
          <p:nvPr/>
        </p:nvSpPr>
        <p:spPr>
          <a:xfrm>
            <a:off x="410548" y="2637437"/>
            <a:ext cx="6438122" cy="30197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nSpc>
                <a:spcPct val="100000"/>
              </a:lnSpc>
              <a:buFont typeface="Arial" panose="020B0604020202020204" pitchFamily="34" charset="0"/>
              <a:buChar char="•"/>
            </a:pPr>
            <a:endParaRPr lang="en-US" sz="2800" i="1" dirty="0">
              <a:solidFill>
                <a:schemeClr val="bg1"/>
              </a:solidFill>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DA578090-0075-C540-8E87-7ECB6AC80D8C}"/>
              </a:ext>
            </a:extLst>
          </p:cNvPr>
          <p:cNvSpPr/>
          <p:nvPr/>
        </p:nvSpPr>
        <p:spPr>
          <a:xfrm rot="10800000" flipH="1">
            <a:off x="1094656" y="5460477"/>
            <a:ext cx="3647080" cy="79673"/>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lide Number Placeholder 5">
            <a:extLst>
              <a:ext uri="{FF2B5EF4-FFF2-40B4-BE49-F238E27FC236}">
                <a16:creationId xmlns:a16="http://schemas.microsoft.com/office/drawing/2014/main" id="{DB608CF7-3591-DF40-A593-3EF7BBCF515E}"/>
              </a:ext>
            </a:extLst>
          </p:cNvPr>
          <p:cNvSpPr>
            <a:spLocks noGrp="1"/>
          </p:cNvSpPr>
          <p:nvPr>
            <p:ph type="sldNum" sz="quarter" idx="12"/>
          </p:nvPr>
        </p:nvSpPr>
        <p:spPr>
          <a:xfrm>
            <a:off x="11398259" y="6277222"/>
            <a:ext cx="602741" cy="365125"/>
          </a:xfrm>
        </p:spPr>
        <p:txBody>
          <a:bodyPr>
            <a:normAutofit/>
          </a:bodyPr>
          <a:lstStyle/>
          <a:p>
            <a:pPr>
              <a:spcAft>
                <a:spcPts val="600"/>
              </a:spcAft>
            </a:pPr>
            <a:fld id="{7448383F-A80B-42EE-AF2A-9BC947A43F02}" type="slidenum">
              <a:rPr lang="en-US" smtClean="0">
                <a:solidFill>
                  <a:schemeClr val="tx1"/>
                </a:solidFill>
                <a:latin typeface="Times New Roman" panose="02020603050405020304" pitchFamily="18" charset="0"/>
                <a:cs typeface="Times New Roman" panose="02020603050405020304" pitchFamily="18" charset="0"/>
              </a:rPr>
              <a:pPr>
                <a:spcAft>
                  <a:spcPts val="600"/>
                </a:spcAft>
              </a:pPr>
              <a:t>9</a:t>
            </a:fld>
            <a:endParaRPr lang="en-US" dirty="0">
              <a:solidFill>
                <a:schemeClr val="tx1"/>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5BE82C16-04B2-407A-8ACD-D2667798DF0F}"/>
              </a:ext>
            </a:extLst>
          </p:cNvPr>
          <p:cNvSpPr txBox="1"/>
          <p:nvPr/>
        </p:nvSpPr>
        <p:spPr>
          <a:xfrm>
            <a:off x="6774514" y="650175"/>
            <a:ext cx="4469921" cy="5632311"/>
          </a:xfrm>
          <a:prstGeom prst="rect">
            <a:avLst/>
          </a:prstGeom>
          <a:noFill/>
        </p:spPr>
        <p:txBody>
          <a:bodyPr wrap="square" rtlCol="0">
            <a:spAutoFit/>
          </a:bodyPr>
          <a:lstStyle/>
          <a:p>
            <a:pPr algn="ctr"/>
            <a:r>
              <a:rPr lang="en-US" sz="2400" spc="15" dirty="0">
                <a:solidFill>
                  <a:srgbClr val="292929"/>
                </a:solidFill>
                <a:effectLst/>
                <a:latin typeface="Times New Roman" panose="02020603050405020304" pitchFamily="18" charset="0"/>
                <a:ea typeface="Calibri" panose="020F0502020204030204" pitchFamily="34" charset="0"/>
                <a:cs typeface="Times New Roman" panose="02020603050405020304" pitchFamily="18" charset="0"/>
              </a:rPr>
              <a:t>The U.S. Department of Labor (DOL) proposed a rule amending what “white collar” positions qualify as “exempt” under the Fair Labor Standards Act. The DOL also released guidance regarding who should be classified as independent contractors versus employees. Violation of these classification standards can subject an employer to liability for damages. Employee handbooks can address these changes to avoid lawsuits and regulatory penalties. </a:t>
            </a:r>
            <a:endParaRPr lang="en-US" sz="240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59B0E510-E735-FE96-5C51-A8FF3C11FA42}"/>
              </a:ext>
            </a:extLst>
          </p:cNvPr>
          <p:cNvSpPr/>
          <p:nvPr/>
        </p:nvSpPr>
        <p:spPr>
          <a:xfrm rot="10800000" flipH="1">
            <a:off x="1094655" y="1223168"/>
            <a:ext cx="3647080" cy="79673"/>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6">
            <a:extLst>
              <a:ext uri="{FF2B5EF4-FFF2-40B4-BE49-F238E27FC236}">
                <a16:creationId xmlns:a16="http://schemas.microsoft.com/office/drawing/2014/main" id="{993A78F7-8FC8-1D38-3DB2-9833547E1523}"/>
              </a:ext>
            </a:extLst>
          </p:cNvPr>
          <p:cNvSpPr>
            <a:spLocks noGrp="1"/>
          </p:cNvSpPr>
          <p:nvPr>
            <p:ph type="ftr" sz="quarter" idx="11"/>
          </p:nvPr>
        </p:nvSpPr>
        <p:spPr>
          <a:xfrm>
            <a:off x="198183" y="6369852"/>
            <a:ext cx="3141785" cy="365125"/>
          </a:xfrm>
        </p:spPr>
        <p:txBody>
          <a:bodyPr>
            <a:normAutofit/>
          </a:bodyPr>
          <a:lstStyle/>
          <a:p>
            <a:pPr algn="l">
              <a:spcAft>
                <a:spcPts val="600"/>
              </a:spcAft>
            </a:pPr>
            <a:r>
              <a:rPr lang="en-US" sz="1000" dirty="0">
                <a:solidFill>
                  <a:schemeClr val="tx1">
                    <a:lumMod val="75000"/>
                    <a:lumOff val="25000"/>
                  </a:schemeClr>
                </a:solidFill>
                <a:latin typeface="Times New Roman" panose="02020603050405020304" pitchFamily="18" charset="0"/>
                <a:cs typeface="Times New Roman" panose="02020603050405020304" pitchFamily="18" charset="0"/>
              </a:rPr>
              <a:t>© 2024 Roe Law Group, PLLC</a:t>
            </a:r>
          </a:p>
        </p:txBody>
      </p:sp>
    </p:spTree>
    <p:extLst>
      <p:ext uri="{BB962C8B-B14F-4D97-AF65-F5344CB8AC3E}">
        <p14:creationId xmlns:p14="http://schemas.microsoft.com/office/powerpoint/2010/main" val="21483183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1565</TotalTime>
  <Words>928</Words>
  <Application>Microsoft Office PowerPoint</Application>
  <PresentationFormat>Widescreen</PresentationFormat>
  <Paragraphs>108</Paragraphs>
  <Slides>15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Aptos</vt:lpstr>
      <vt:lpstr>Aptos Display</vt:lpstr>
      <vt:lpstr>Arial</vt:lpstr>
      <vt:lpstr>Calibri</vt:lpstr>
      <vt:lpstr>Montserrat</vt:lpstr>
      <vt:lpstr>Times New Roman</vt:lpstr>
      <vt:lpstr>Office Theme</vt:lpstr>
      <vt:lpstr>Employee Handbooks for 2024: How the NLRB Challenges Employee Handbook Policies</vt:lpstr>
      <vt:lpstr>PowerPoint Presentation</vt:lpstr>
      <vt:lpstr>PowerPoint Presentation</vt:lpstr>
      <vt:lpstr>PowerPoint Presentation</vt:lpstr>
      <vt:lpstr>NLRB Challenges</vt:lpstr>
      <vt:lpstr>NLRB Challenges cont.</vt:lpstr>
      <vt:lpstr>NLRB Challenges cont.</vt:lpstr>
      <vt:lpstr>PowerPoint Presentation</vt:lpstr>
      <vt:lpstr>PowerPoint Presentation</vt:lpstr>
      <vt:lpstr>PowerPoint Presentation</vt:lpstr>
      <vt:lpstr>Cannabis and Drug Testing</vt:lpstr>
      <vt:lpstr>PowerPoint Presentation</vt:lpstr>
      <vt:lpstr>PowerPoint Presentation</vt:lpstr>
      <vt:lpstr>PowerPoint Presentation</vt:lpstr>
      <vt:lpstr>For 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Brenda Darkow</dc:creator>
  <cp:lastModifiedBy>Nick Beckman</cp:lastModifiedBy>
  <cp:revision>221</cp:revision>
  <cp:lastPrinted>2016-09-29T17:39:33Z</cp:lastPrinted>
  <dcterms:created xsi:type="dcterms:W3CDTF">2015-09-01T15:35:40Z</dcterms:created>
  <dcterms:modified xsi:type="dcterms:W3CDTF">2024-04-17T18:15:38Z</dcterms:modified>
</cp:coreProperties>
</file>